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4"/>
  </p:sldMasterIdLst>
  <p:notesMasterIdLst>
    <p:notesMasterId r:id="rId34"/>
  </p:notesMasterIdLst>
  <p:sldIdLst>
    <p:sldId id="292" r:id="rId5"/>
    <p:sldId id="289" r:id="rId6"/>
    <p:sldId id="257" r:id="rId7"/>
    <p:sldId id="258" r:id="rId8"/>
    <p:sldId id="259" r:id="rId9"/>
    <p:sldId id="260" r:id="rId10"/>
    <p:sldId id="287" r:id="rId11"/>
    <p:sldId id="261" r:id="rId12"/>
    <p:sldId id="263" r:id="rId13"/>
    <p:sldId id="262" r:id="rId14"/>
    <p:sldId id="264" r:id="rId15"/>
    <p:sldId id="265" r:id="rId16"/>
    <p:sldId id="267" r:id="rId17"/>
    <p:sldId id="268" r:id="rId18"/>
    <p:sldId id="270" r:id="rId19"/>
    <p:sldId id="271" r:id="rId20"/>
    <p:sldId id="272" r:id="rId21"/>
    <p:sldId id="266" r:id="rId22"/>
    <p:sldId id="269" r:id="rId23"/>
    <p:sldId id="280" r:id="rId24"/>
    <p:sldId id="290" r:id="rId25"/>
    <p:sldId id="275" r:id="rId26"/>
    <p:sldId id="276" r:id="rId27"/>
    <p:sldId id="277" r:id="rId28"/>
    <p:sldId id="278" r:id="rId29"/>
    <p:sldId id="279" r:id="rId30"/>
    <p:sldId id="283" r:id="rId31"/>
    <p:sldId id="284" r:id="rId32"/>
    <p:sldId id="29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9E024-6E07-429E-97A4-19EF71317D61}" v="13" dt="2024-01-31T19:49:17.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249" autoAdjust="0"/>
  </p:normalViewPr>
  <p:slideViewPr>
    <p:cSldViewPr snapToGrid="0">
      <p:cViewPr varScale="1">
        <p:scale>
          <a:sx n="74" d="100"/>
          <a:sy n="74" d="100"/>
        </p:scale>
        <p:origin x="826"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uša Babnik (TI SI)" userId="2b1bce7a-b2ac-4aff-9f00-9343de5350ee" providerId="ADAL" clId="{A4A9E024-6E07-429E-97A4-19EF71317D61}"/>
    <pc:docChg chg="undo custSel addSld delSld modSld">
      <pc:chgData name="Maruša Babnik (TI SI)" userId="2b1bce7a-b2ac-4aff-9f00-9343de5350ee" providerId="ADAL" clId="{A4A9E024-6E07-429E-97A4-19EF71317D61}" dt="2024-01-31T19:49:34.527" v="87" actId="20577"/>
      <pc:docMkLst>
        <pc:docMk/>
      </pc:docMkLst>
      <pc:sldChg chg="modSp mod">
        <pc:chgData name="Maruša Babnik (TI SI)" userId="2b1bce7a-b2ac-4aff-9f00-9343de5350ee" providerId="ADAL" clId="{A4A9E024-6E07-429E-97A4-19EF71317D61}" dt="2024-01-31T19:44:28.851" v="9" actId="20577"/>
        <pc:sldMkLst>
          <pc:docMk/>
          <pc:sldMk cId="287627921" sldId="257"/>
        </pc:sldMkLst>
        <pc:spChg chg="mod">
          <ac:chgData name="Maruša Babnik (TI SI)" userId="2b1bce7a-b2ac-4aff-9f00-9343de5350ee" providerId="ADAL" clId="{A4A9E024-6E07-429E-97A4-19EF71317D61}" dt="2024-01-31T19:44:28.851" v="9" actId="20577"/>
          <ac:spMkLst>
            <pc:docMk/>
            <pc:sldMk cId="287627921" sldId="257"/>
            <ac:spMk id="3" creationId="{ED448B3E-6E1A-A267-2B99-990FFEF297A4}"/>
          </ac:spMkLst>
        </pc:spChg>
      </pc:sldChg>
      <pc:sldChg chg="modSp mod">
        <pc:chgData name="Maruša Babnik (TI SI)" userId="2b1bce7a-b2ac-4aff-9f00-9343de5350ee" providerId="ADAL" clId="{A4A9E024-6E07-429E-97A4-19EF71317D61}" dt="2024-01-31T19:44:47.334" v="14" actId="20577"/>
        <pc:sldMkLst>
          <pc:docMk/>
          <pc:sldMk cId="1308363009" sldId="258"/>
        </pc:sldMkLst>
        <pc:spChg chg="mod">
          <ac:chgData name="Maruša Babnik (TI SI)" userId="2b1bce7a-b2ac-4aff-9f00-9343de5350ee" providerId="ADAL" clId="{A4A9E024-6E07-429E-97A4-19EF71317D61}" dt="2024-01-31T19:44:47.334" v="14" actId="20577"/>
          <ac:spMkLst>
            <pc:docMk/>
            <pc:sldMk cId="1308363009" sldId="258"/>
            <ac:spMk id="3" creationId="{F7871734-30F6-4B5A-3F18-7B6D054C4D9B}"/>
          </ac:spMkLst>
        </pc:spChg>
      </pc:sldChg>
      <pc:sldChg chg="modSp mod">
        <pc:chgData name="Maruša Babnik (TI SI)" userId="2b1bce7a-b2ac-4aff-9f00-9343de5350ee" providerId="ADAL" clId="{A4A9E024-6E07-429E-97A4-19EF71317D61}" dt="2024-01-31T19:49:34.527" v="87" actId="20577"/>
        <pc:sldMkLst>
          <pc:docMk/>
          <pc:sldMk cId="4244745351" sldId="260"/>
        </pc:sldMkLst>
        <pc:spChg chg="mod">
          <ac:chgData name="Maruša Babnik (TI SI)" userId="2b1bce7a-b2ac-4aff-9f00-9343de5350ee" providerId="ADAL" clId="{A4A9E024-6E07-429E-97A4-19EF71317D61}" dt="2024-01-31T19:49:34.527" v="87" actId="20577"/>
          <ac:spMkLst>
            <pc:docMk/>
            <pc:sldMk cId="4244745351" sldId="260"/>
            <ac:spMk id="2" creationId="{4EE6D166-318A-B42F-4B7B-89AF618D8B70}"/>
          </ac:spMkLst>
        </pc:spChg>
        <pc:spChg chg="mod">
          <ac:chgData name="Maruša Babnik (TI SI)" userId="2b1bce7a-b2ac-4aff-9f00-9343de5350ee" providerId="ADAL" clId="{A4A9E024-6E07-429E-97A4-19EF71317D61}" dt="2024-01-31T19:45:16.935" v="19" actId="20577"/>
          <ac:spMkLst>
            <pc:docMk/>
            <pc:sldMk cId="4244745351" sldId="260"/>
            <ac:spMk id="3" creationId="{B35EAD31-E79A-618D-66BD-843577BEAAE5}"/>
          </ac:spMkLst>
        </pc:spChg>
      </pc:sldChg>
      <pc:sldChg chg="del">
        <pc:chgData name="Maruša Babnik (TI SI)" userId="2b1bce7a-b2ac-4aff-9f00-9343de5350ee" providerId="ADAL" clId="{A4A9E024-6E07-429E-97A4-19EF71317D61}" dt="2024-01-31T19:46:02.690" v="21" actId="47"/>
        <pc:sldMkLst>
          <pc:docMk/>
          <pc:sldMk cId="304149077" sldId="273"/>
        </pc:sldMkLst>
      </pc:sldChg>
      <pc:sldChg chg="delSp modSp mod">
        <pc:chgData name="Maruša Babnik (TI SI)" userId="2b1bce7a-b2ac-4aff-9f00-9343de5350ee" providerId="ADAL" clId="{A4A9E024-6E07-429E-97A4-19EF71317D61}" dt="2024-01-31T19:46:45.804" v="64" actId="1037"/>
        <pc:sldMkLst>
          <pc:docMk/>
          <pc:sldMk cId="3352608126" sldId="284"/>
        </pc:sldMkLst>
        <pc:spChg chg="del">
          <ac:chgData name="Maruša Babnik (TI SI)" userId="2b1bce7a-b2ac-4aff-9f00-9343de5350ee" providerId="ADAL" clId="{A4A9E024-6E07-429E-97A4-19EF71317D61}" dt="2024-01-31T19:46:13.873" v="22" actId="478"/>
          <ac:spMkLst>
            <pc:docMk/>
            <pc:sldMk cId="3352608126" sldId="284"/>
            <ac:spMk id="2" creationId="{52377A4A-9A56-4EC1-1172-CF1990438D17}"/>
          </ac:spMkLst>
        </pc:spChg>
        <pc:picChg chg="mod">
          <ac:chgData name="Maruša Babnik (TI SI)" userId="2b1bce7a-b2ac-4aff-9f00-9343de5350ee" providerId="ADAL" clId="{A4A9E024-6E07-429E-97A4-19EF71317D61}" dt="2024-01-31T19:46:34.716" v="25" actId="14100"/>
          <ac:picMkLst>
            <pc:docMk/>
            <pc:sldMk cId="3352608126" sldId="284"/>
            <ac:picMk id="8" creationId="{6F6F2DE4-95B2-75C6-DA4A-EFEB360147EB}"/>
          </ac:picMkLst>
        </pc:picChg>
        <pc:picChg chg="mod">
          <ac:chgData name="Maruša Babnik (TI SI)" userId="2b1bce7a-b2ac-4aff-9f00-9343de5350ee" providerId="ADAL" clId="{A4A9E024-6E07-429E-97A4-19EF71317D61}" dt="2024-01-31T19:46:37.817" v="26" actId="1076"/>
          <ac:picMkLst>
            <pc:docMk/>
            <pc:sldMk cId="3352608126" sldId="284"/>
            <ac:picMk id="9" creationId="{98A54546-0E57-8CE0-E550-E3624FF57FE5}"/>
          </ac:picMkLst>
        </pc:picChg>
        <pc:picChg chg="mod">
          <ac:chgData name="Maruša Babnik (TI SI)" userId="2b1bce7a-b2ac-4aff-9f00-9343de5350ee" providerId="ADAL" clId="{A4A9E024-6E07-429E-97A4-19EF71317D61}" dt="2024-01-31T19:46:45.804" v="64" actId="1037"/>
          <ac:picMkLst>
            <pc:docMk/>
            <pc:sldMk cId="3352608126" sldId="284"/>
            <ac:picMk id="11" creationId="{411C25B3-3961-C5B8-BD8E-E85F539F3F7D}"/>
          </ac:picMkLst>
        </pc:picChg>
      </pc:sldChg>
      <pc:sldChg chg="addSp delSp modSp del mod">
        <pc:chgData name="Maruša Babnik (TI SI)" userId="2b1bce7a-b2ac-4aff-9f00-9343de5350ee" providerId="ADAL" clId="{A4A9E024-6E07-429E-97A4-19EF71317D61}" dt="2024-01-31T19:48:48.976" v="81" actId="47"/>
        <pc:sldMkLst>
          <pc:docMk/>
          <pc:sldMk cId="235009500" sldId="285"/>
        </pc:sldMkLst>
        <pc:spChg chg="del">
          <ac:chgData name="Maruša Babnik (TI SI)" userId="2b1bce7a-b2ac-4aff-9f00-9343de5350ee" providerId="ADAL" clId="{A4A9E024-6E07-429E-97A4-19EF71317D61}" dt="2024-01-31T19:47:22.950" v="68" actId="478"/>
          <ac:spMkLst>
            <pc:docMk/>
            <pc:sldMk cId="235009500" sldId="285"/>
            <ac:spMk id="3" creationId="{CE9B2403-6A47-5528-FC74-F4C3E5A398D2}"/>
          </ac:spMkLst>
        </pc:spChg>
        <pc:picChg chg="add mod">
          <ac:chgData name="Maruša Babnik (TI SI)" userId="2b1bce7a-b2ac-4aff-9f00-9343de5350ee" providerId="ADAL" clId="{A4A9E024-6E07-429E-97A4-19EF71317D61}" dt="2024-01-31T19:48:32.619" v="79" actId="12788"/>
          <ac:picMkLst>
            <pc:docMk/>
            <pc:sldMk cId="235009500" sldId="285"/>
            <ac:picMk id="3" creationId="{BEAA12F1-4160-3014-B095-E9C9C8369D1B}"/>
          </ac:picMkLst>
        </pc:picChg>
        <pc:picChg chg="del mod">
          <ac:chgData name="Maruša Babnik (TI SI)" userId="2b1bce7a-b2ac-4aff-9f00-9343de5350ee" providerId="ADAL" clId="{A4A9E024-6E07-429E-97A4-19EF71317D61}" dt="2024-01-31T19:48:24.106" v="75" actId="478"/>
          <ac:picMkLst>
            <pc:docMk/>
            <pc:sldMk cId="235009500" sldId="285"/>
            <ac:picMk id="1026" creationId="{EE0625C7-5D1E-480E-A4D9-6D59972554AD}"/>
          </ac:picMkLst>
        </pc:picChg>
      </pc:sldChg>
      <pc:sldChg chg="delSp modSp del mod">
        <pc:chgData name="Maruša Babnik (TI SI)" userId="2b1bce7a-b2ac-4aff-9f00-9343de5350ee" providerId="ADAL" clId="{A4A9E024-6E07-429E-97A4-19EF71317D61}" dt="2024-01-31T19:48:01.919" v="73" actId="47"/>
        <pc:sldMkLst>
          <pc:docMk/>
          <pc:sldMk cId="2534308795" sldId="286"/>
        </pc:sldMkLst>
        <pc:spChg chg="del">
          <ac:chgData name="Maruša Babnik (TI SI)" userId="2b1bce7a-b2ac-4aff-9f00-9343de5350ee" providerId="ADAL" clId="{A4A9E024-6E07-429E-97A4-19EF71317D61}" dt="2024-01-31T19:47:01.979" v="66" actId="478"/>
          <ac:spMkLst>
            <pc:docMk/>
            <pc:sldMk cId="2534308795" sldId="286"/>
            <ac:spMk id="2" creationId="{B733B3C0-BF26-B607-0458-72BFFF293066}"/>
          </ac:spMkLst>
        </pc:spChg>
        <pc:picChg chg="mod">
          <ac:chgData name="Maruša Babnik (TI SI)" userId="2b1bce7a-b2ac-4aff-9f00-9343de5350ee" providerId="ADAL" clId="{A4A9E024-6E07-429E-97A4-19EF71317D61}" dt="2024-01-31T19:46:55.539" v="65"/>
          <ac:picMkLst>
            <pc:docMk/>
            <pc:sldMk cId="2534308795" sldId="286"/>
            <ac:picMk id="5" creationId="{94723D89-E60B-80F9-E1C9-C9467A94F1B8}"/>
          </ac:picMkLst>
        </pc:picChg>
      </pc:sldChg>
      <pc:sldChg chg="add">
        <pc:chgData name="Maruša Babnik (TI SI)" userId="2b1bce7a-b2ac-4aff-9f00-9343de5350ee" providerId="ADAL" clId="{A4A9E024-6E07-429E-97A4-19EF71317D61}" dt="2024-01-31T19:49:17.299" v="82"/>
        <pc:sldMkLst>
          <pc:docMk/>
          <pc:sldMk cId="1595677008" sldId="287"/>
        </pc:sldMkLst>
      </pc:sldChg>
      <pc:sldChg chg="del">
        <pc:chgData name="Maruša Babnik (TI SI)" userId="2b1bce7a-b2ac-4aff-9f00-9343de5350ee" providerId="ADAL" clId="{A4A9E024-6E07-429E-97A4-19EF71317D61}" dt="2024-01-31T19:44:06.810" v="1" actId="47"/>
        <pc:sldMkLst>
          <pc:docMk/>
          <pc:sldMk cId="2982127216" sldId="288"/>
        </pc:sldMkLst>
      </pc:sldChg>
      <pc:sldChg chg="add">
        <pc:chgData name="Maruša Babnik (TI SI)" userId="2b1bce7a-b2ac-4aff-9f00-9343de5350ee" providerId="ADAL" clId="{A4A9E024-6E07-429E-97A4-19EF71317D61}" dt="2024-01-31T19:44:04.337" v="0"/>
        <pc:sldMkLst>
          <pc:docMk/>
          <pc:sldMk cId="1319925692" sldId="289"/>
        </pc:sldMkLst>
      </pc:sldChg>
      <pc:sldChg chg="add">
        <pc:chgData name="Maruša Babnik (TI SI)" userId="2b1bce7a-b2ac-4aff-9f00-9343de5350ee" providerId="ADAL" clId="{A4A9E024-6E07-429E-97A4-19EF71317D61}" dt="2024-01-31T19:46:01.050" v="20"/>
        <pc:sldMkLst>
          <pc:docMk/>
          <pc:sldMk cId="946236217" sldId="290"/>
        </pc:sldMkLst>
      </pc:sldChg>
      <pc:sldChg chg="add">
        <pc:chgData name="Maruša Babnik (TI SI)" userId="2b1bce7a-b2ac-4aff-9f00-9343de5350ee" providerId="ADAL" clId="{A4A9E024-6E07-429E-97A4-19EF71317D61}" dt="2024-01-31T19:47:57.791" v="72"/>
        <pc:sldMkLst>
          <pc:docMk/>
          <pc:sldMk cId="2149280170" sldId="291"/>
        </pc:sldMkLst>
      </pc:sldChg>
      <pc:sldChg chg="add">
        <pc:chgData name="Maruša Babnik (TI SI)" userId="2b1bce7a-b2ac-4aff-9f00-9343de5350ee" providerId="ADAL" clId="{A4A9E024-6E07-429E-97A4-19EF71317D61}" dt="2024-01-31T19:48:46.904" v="80"/>
        <pc:sldMkLst>
          <pc:docMk/>
          <pc:sldMk cId="3479098999" sldId="2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42B35-32FA-4F31-91DF-AF0C426E7142}"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n-SI"/>
        </a:p>
      </dgm:t>
    </dgm:pt>
    <dgm:pt modelId="{2B322816-25EE-4BBD-9A9F-1EE645B6F76F}">
      <dgm:prSet phldrT="[Text]" custT="1"/>
      <dgm:spPr/>
      <dgm:t>
        <a:bodyPr/>
        <a:lstStyle/>
        <a:p>
          <a:r>
            <a:rPr lang="en-GB" sz="5000" dirty="0"/>
            <a:t>31</a:t>
          </a:r>
          <a:endParaRPr lang="en-SI" sz="5000" dirty="0"/>
        </a:p>
      </dgm:t>
    </dgm:pt>
    <dgm:pt modelId="{7D1E3C17-35F8-45D3-A37C-B068160F2080}" type="parTrans" cxnId="{D597D126-8647-4F4B-83CA-A11B474B5A33}">
      <dgm:prSet/>
      <dgm:spPr/>
      <dgm:t>
        <a:bodyPr/>
        <a:lstStyle/>
        <a:p>
          <a:endParaRPr lang="en-SI"/>
        </a:p>
      </dgm:t>
    </dgm:pt>
    <dgm:pt modelId="{F0303148-4C2F-4A4E-A800-90143FB4102E}" type="sibTrans" cxnId="{D597D126-8647-4F4B-83CA-A11B474B5A33}">
      <dgm:prSet/>
      <dgm:spPr/>
      <dgm:t>
        <a:bodyPr/>
        <a:lstStyle/>
        <a:p>
          <a:endParaRPr lang="en-SI"/>
        </a:p>
      </dgm:t>
    </dgm:pt>
    <dgm:pt modelId="{50843CE9-2AF8-49EA-B7BA-91C47C152360}">
      <dgm:prSet phldrT="[Text]"/>
      <dgm:spPr/>
      <dgm:t>
        <a:bodyPr/>
        <a:lstStyle/>
        <a:p>
          <a:r>
            <a:rPr lang="en-GB" dirty="0" err="1"/>
            <a:t>Vzpostavljenih</a:t>
          </a:r>
          <a:r>
            <a:rPr lang="en-GB" dirty="0"/>
            <a:t> platform</a:t>
          </a:r>
          <a:r>
            <a:rPr lang="sl-SI" dirty="0"/>
            <a:t> po svetu</a:t>
          </a:r>
          <a:endParaRPr lang="en-SI" dirty="0"/>
        </a:p>
      </dgm:t>
    </dgm:pt>
    <dgm:pt modelId="{734FDCCA-9A2A-4162-A49E-12F8A12428BF}" type="parTrans" cxnId="{1C54248B-58B6-4C39-93CC-AED429B75D6B}">
      <dgm:prSet/>
      <dgm:spPr/>
      <dgm:t>
        <a:bodyPr/>
        <a:lstStyle/>
        <a:p>
          <a:endParaRPr lang="en-SI"/>
        </a:p>
      </dgm:t>
    </dgm:pt>
    <dgm:pt modelId="{2EA14336-692B-48D9-BF27-9DF8A6E6B69D}" type="sibTrans" cxnId="{1C54248B-58B6-4C39-93CC-AED429B75D6B}">
      <dgm:prSet/>
      <dgm:spPr/>
      <dgm:t>
        <a:bodyPr/>
        <a:lstStyle/>
        <a:p>
          <a:endParaRPr lang="en-SI"/>
        </a:p>
      </dgm:t>
    </dgm:pt>
    <dgm:pt modelId="{B64BBB8D-66FE-40B3-9D9A-533F8FAF94E9}">
      <dgm:prSet phldrT="[Text]"/>
      <dgm:spPr/>
      <dgm:t>
        <a:bodyPr/>
        <a:lstStyle/>
        <a:p>
          <a:r>
            <a:rPr lang="en-GB" dirty="0" err="1"/>
            <a:t>Poslanih</a:t>
          </a:r>
          <a:r>
            <a:rPr lang="en-GB" dirty="0"/>
            <a:t> </a:t>
          </a:r>
          <a:r>
            <a:rPr lang="en-GB" dirty="0" err="1"/>
            <a:t>zahtevkov</a:t>
          </a:r>
          <a:endParaRPr lang="en-SI" dirty="0"/>
        </a:p>
      </dgm:t>
    </dgm:pt>
    <dgm:pt modelId="{041039F3-A500-4355-83BA-9B676D1A18EA}" type="parTrans" cxnId="{6CAADB6C-DA58-4B9A-8AEA-A0F590CC37B5}">
      <dgm:prSet/>
      <dgm:spPr/>
      <dgm:t>
        <a:bodyPr/>
        <a:lstStyle/>
        <a:p>
          <a:endParaRPr lang="en-SI"/>
        </a:p>
      </dgm:t>
    </dgm:pt>
    <dgm:pt modelId="{8EDF3D12-2499-4F9A-A6EA-BF0CA4B410DB}" type="sibTrans" cxnId="{6CAADB6C-DA58-4B9A-8AEA-A0F590CC37B5}">
      <dgm:prSet/>
      <dgm:spPr/>
      <dgm:t>
        <a:bodyPr/>
        <a:lstStyle/>
        <a:p>
          <a:endParaRPr lang="en-SI"/>
        </a:p>
      </dgm:t>
    </dgm:pt>
    <dgm:pt modelId="{319054F9-C0F1-4D00-99F9-ACBC1D53BF9C}">
      <dgm:prSet phldrT="[Text]"/>
      <dgm:spPr/>
      <dgm:t>
        <a:bodyPr/>
        <a:lstStyle/>
        <a:p>
          <a:r>
            <a:rPr lang="sl-SI" dirty="0"/>
            <a:t>1.</a:t>
          </a:r>
          <a:r>
            <a:rPr lang="en-GB" dirty="0"/>
            <a:t>00</a:t>
          </a:r>
          <a:r>
            <a:rPr lang="sl-SI" dirty="0"/>
            <a:t>0</a:t>
          </a:r>
          <a:r>
            <a:rPr lang="en-GB" dirty="0"/>
            <a:t>.000+ </a:t>
          </a:r>
          <a:endParaRPr lang="en-SI" dirty="0"/>
        </a:p>
      </dgm:t>
    </dgm:pt>
    <dgm:pt modelId="{4825B812-F61F-40BB-9684-431F756581FD}" type="sibTrans" cxnId="{8A57FEFB-A5F3-439F-A4D9-3420E68FDB5D}">
      <dgm:prSet/>
      <dgm:spPr/>
      <dgm:t>
        <a:bodyPr/>
        <a:lstStyle/>
        <a:p>
          <a:endParaRPr lang="en-SI"/>
        </a:p>
      </dgm:t>
    </dgm:pt>
    <dgm:pt modelId="{72D93007-E909-41FA-BD0D-C311BBBC6CDC}" type="parTrans" cxnId="{8A57FEFB-A5F3-439F-A4D9-3420E68FDB5D}">
      <dgm:prSet/>
      <dgm:spPr/>
      <dgm:t>
        <a:bodyPr/>
        <a:lstStyle/>
        <a:p>
          <a:endParaRPr lang="en-SI"/>
        </a:p>
      </dgm:t>
    </dgm:pt>
    <dgm:pt modelId="{12EC24B7-9ECD-46B9-95F9-5055F8E9F693}" type="pres">
      <dgm:prSet presAssocID="{A0642B35-32FA-4F31-91DF-AF0C426E7142}" presName="list" presStyleCnt="0">
        <dgm:presLayoutVars>
          <dgm:dir/>
          <dgm:animLvl val="lvl"/>
        </dgm:presLayoutVars>
      </dgm:prSet>
      <dgm:spPr/>
    </dgm:pt>
    <dgm:pt modelId="{0D31C146-7E7F-4CF1-8239-DC243C25EE75}" type="pres">
      <dgm:prSet presAssocID="{2B322816-25EE-4BBD-9A9F-1EE645B6F76F}" presName="posSpace" presStyleCnt="0"/>
      <dgm:spPr/>
    </dgm:pt>
    <dgm:pt modelId="{AA631A43-29F5-4AE4-916A-36FE048E8B57}" type="pres">
      <dgm:prSet presAssocID="{2B322816-25EE-4BBD-9A9F-1EE645B6F76F}" presName="vertFlow" presStyleCnt="0"/>
      <dgm:spPr/>
    </dgm:pt>
    <dgm:pt modelId="{73CEC051-9FDC-4670-A787-EA505B6C2E7A}" type="pres">
      <dgm:prSet presAssocID="{2B322816-25EE-4BBD-9A9F-1EE645B6F76F}" presName="topSpace" presStyleCnt="0"/>
      <dgm:spPr/>
    </dgm:pt>
    <dgm:pt modelId="{7923CB72-A7EF-4524-A141-A1F00F252138}" type="pres">
      <dgm:prSet presAssocID="{2B322816-25EE-4BBD-9A9F-1EE645B6F76F}" presName="firstComp" presStyleCnt="0"/>
      <dgm:spPr/>
    </dgm:pt>
    <dgm:pt modelId="{413A7726-99DB-4828-A97C-A5C9BE8F1CBF}" type="pres">
      <dgm:prSet presAssocID="{2B322816-25EE-4BBD-9A9F-1EE645B6F76F}" presName="firstChild" presStyleLbl="bgAccFollowNode1" presStyleIdx="0" presStyleCnt="2" custLinFactNeighborX="-1382" custLinFactNeighborY="-1381"/>
      <dgm:spPr/>
    </dgm:pt>
    <dgm:pt modelId="{12E525AA-3748-413C-B354-5B91D36A9732}" type="pres">
      <dgm:prSet presAssocID="{2B322816-25EE-4BBD-9A9F-1EE645B6F76F}" presName="firstChildTx" presStyleLbl="bgAccFollowNode1" presStyleIdx="0" presStyleCnt="2">
        <dgm:presLayoutVars>
          <dgm:bulletEnabled val="1"/>
        </dgm:presLayoutVars>
      </dgm:prSet>
      <dgm:spPr/>
    </dgm:pt>
    <dgm:pt modelId="{617F9010-CDE7-4054-9A63-28C6DF4DF349}" type="pres">
      <dgm:prSet presAssocID="{2B322816-25EE-4BBD-9A9F-1EE645B6F76F}" presName="negSpace" presStyleCnt="0"/>
      <dgm:spPr/>
    </dgm:pt>
    <dgm:pt modelId="{F588AD78-63D1-4449-8853-7999B2F05099}" type="pres">
      <dgm:prSet presAssocID="{2B322816-25EE-4BBD-9A9F-1EE645B6F76F}" presName="circle" presStyleLbl="node1" presStyleIdx="0" presStyleCnt="2"/>
      <dgm:spPr/>
    </dgm:pt>
    <dgm:pt modelId="{8B8BD9D2-89B8-4FD7-9FE5-63AF2B722B2B}" type="pres">
      <dgm:prSet presAssocID="{F0303148-4C2F-4A4E-A800-90143FB4102E}" presName="transSpace" presStyleCnt="0"/>
      <dgm:spPr/>
    </dgm:pt>
    <dgm:pt modelId="{65C1BA14-62F3-43EB-9924-A1B17C40F9AA}" type="pres">
      <dgm:prSet presAssocID="{319054F9-C0F1-4D00-99F9-ACBC1D53BF9C}" presName="posSpace" presStyleCnt="0"/>
      <dgm:spPr/>
    </dgm:pt>
    <dgm:pt modelId="{90894FC9-E1CB-4E34-86E0-8B850E16B190}" type="pres">
      <dgm:prSet presAssocID="{319054F9-C0F1-4D00-99F9-ACBC1D53BF9C}" presName="vertFlow" presStyleCnt="0"/>
      <dgm:spPr/>
    </dgm:pt>
    <dgm:pt modelId="{82526DD2-03EE-4A4A-A33C-B6957BAB63C6}" type="pres">
      <dgm:prSet presAssocID="{319054F9-C0F1-4D00-99F9-ACBC1D53BF9C}" presName="topSpace" presStyleCnt="0"/>
      <dgm:spPr/>
    </dgm:pt>
    <dgm:pt modelId="{D44FAB10-1004-4FB1-B062-519AA230EF19}" type="pres">
      <dgm:prSet presAssocID="{319054F9-C0F1-4D00-99F9-ACBC1D53BF9C}" presName="firstComp" presStyleCnt="0"/>
      <dgm:spPr/>
    </dgm:pt>
    <dgm:pt modelId="{AB6A0B17-188D-45BC-8F8D-5F71A487124A}" type="pres">
      <dgm:prSet presAssocID="{319054F9-C0F1-4D00-99F9-ACBC1D53BF9C}" presName="firstChild" presStyleLbl="bgAccFollowNode1" presStyleIdx="1" presStyleCnt="2"/>
      <dgm:spPr/>
    </dgm:pt>
    <dgm:pt modelId="{661926F3-1347-4D54-A3F5-A32B75372D26}" type="pres">
      <dgm:prSet presAssocID="{319054F9-C0F1-4D00-99F9-ACBC1D53BF9C}" presName="firstChildTx" presStyleLbl="bgAccFollowNode1" presStyleIdx="1" presStyleCnt="2">
        <dgm:presLayoutVars>
          <dgm:bulletEnabled val="1"/>
        </dgm:presLayoutVars>
      </dgm:prSet>
      <dgm:spPr/>
    </dgm:pt>
    <dgm:pt modelId="{227A59FD-FF28-4E2D-A9CA-956192654A4C}" type="pres">
      <dgm:prSet presAssocID="{319054F9-C0F1-4D00-99F9-ACBC1D53BF9C}" presName="negSpace" presStyleCnt="0"/>
      <dgm:spPr/>
    </dgm:pt>
    <dgm:pt modelId="{121AE066-ECA0-4229-A8F3-BF22800B4475}" type="pres">
      <dgm:prSet presAssocID="{319054F9-C0F1-4D00-99F9-ACBC1D53BF9C}" presName="circle" presStyleLbl="node1" presStyleIdx="1" presStyleCnt="2"/>
      <dgm:spPr/>
    </dgm:pt>
  </dgm:ptLst>
  <dgm:cxnLst>
    <dgm:cxn modelId="{36855B10-172D-424C-B742-3D656AFF2B59}" type="presOf" srcId="{50843CE9-2AF8-49EA-B7BA-91C47C152360}" destId="{413A7726-99DB-4828-A97C-A5C9BE8F1CBF}" srcOrd="0" destOrd="0" presId="urn:microsoft.com/office/officeart/2005/8/layout/hList9"/>
    <dgm:cxn modelId="{3BF5691D-7060-48BB-8663-3C734BC8B8E9}" type="presOf" srcId="{B64BBB8D-66FE-40B3-9D9A-533F8FAF94E9}" destId="{AB6A0B17-188D-45BC-8F8D-5F71A487124A}" srcOrd="0" destOrd="0" presId="urn:microsoft.com/office/officeart/2005/8/layout/hList9"/>
    <dgm:cxn modelId="{D597D126-8647-4F4B-83CA-A11B474B5A33}" srcId="{A0642B35-32FA-4F31-91DF-AF0C426E7142}" destId="{2B322816-25EE-4BBD-9A9F-1EE645B6F76F}" srcOrd="0" destOrd="0" parTransId="{7D1E3C17-35F8-45D3-A37C-B068160F2080}" sibTransId="{F0303148-4C2F-4A4E-A800-90143FB4102E}"/>
    <dgm:cxn modelId="{733F3043-3841-428A-8637-3293E616898C}" type="presOf" srcId="{A0642B35-32FA-4F31-91DF-AF0C426E7142}" destId="{12EC24B7-9ECD-46B9-95F9-5055F8E9F693}" srcOrd="0" destOrd="0" presId="urn:microsoft.com/office/officeart/2005/8/layout/hList9"/>
    <dgm:cxn modelId="{6CAADB6C-DA58-4B9A-8AEA-A0F590CC37B5}" srcId="{319054F9-C0F1-4D00-99F9-ACBC1D53BF9C}" destId="{B64BBB8D-66FE-40B3-9D9A-533F8FAF94E9}" srcOrd="0" destOrd="0" parTransId="{041039F3-A500-4355-83BA-9B676D1A18EA}" sibTransId="{8EDF3D12-2499-4F9A-A6EA-BF0CA4B410DB}"/>
    <dgm:cxn modelId="{C93FEA78-5FE3-4572-8605-D26FB8999DEE}" type="presOf" srcId="{319054F9-C0F1-4D00-99F9-ACBC1D53BF9C}" destId="{121AE066-ECA0-4229-A8F3-BF22800B4475}" srcOrd="0" destOrd="0" presId="urn:microsoft.com/office/officeart/2005/8/layout/hList9"/>
    <dgm:cxn modelId="{075B1482-4F56-4A41-9297-4D2EE88CB329}" type="presOf" srcId="{2B322816-25EE-4BBD-9A9F-1EE645B6F76F}" destId="{F588AD78-63D1-4449-8853-7999B2F05099}" srcOrd="0" destOrd="0" presId="urn:microsoft.com/office/officeart/2005/8/layout/hList9"/>
    <dgm:cxn modelId="{1C54248B-58B6-4C39-93CC-AED429B75D6B}" srcId="{2B322816-25EE-4BBD-9A9F-1EE645B6F76F}" destId="{50843CE9-2AF8-49EA-B7BA-91C47C152360}" srcOrd="0" destOrd="0" parTransId="{734FDCCA-9A2A-4162-A49E-12F8A12428BF}" sibTransId="{2EA14336-692B-48D9-BF27-9DF8A6E6B69D}"/>
    <dgm:cxn modelId="{151144C8-26F0-4FEF-A2F3-5C24DD7250E6}" type="presOf" srcId="{50843CE9-2AF8-49EA-B7BA-91C47C152360}" destId="{12E525AA-3748-413C-B354-5B91D36A9732}" srcOrd="1" destOrd="0" presId="urn:microsoft.com/office/officeart/2005/8/layout/hList9"/>
    <dgm:cxn modelId="{7260A3F5-7D78-4C74-9096-2FA5A0B3BF5C}" type="presOf" srcId="{B64BBB8D-66FE-40B3-9D9A-533F8FAF94E9}" destId="{661926F3-1347-4D54-A3F5-A32B75372D26}" srcOrd="1" destOrd="0" presId="urn:microsoft.com/office/officeart/2005/8/layout/hList9"/>
    <dgm:cxn modelId="{8A57FEFB-A5F3-439F-A4D9-3420E68FDB5D}" srcId="{A0642B35-32FA-4F31-91DF-AF0C426E7142}" destId="{319054F9-C0F1-4D00-99F9-ACBC1D53BF9C}" srcOrd="1" destOrd="0" parTransId="{72D93007-E909-41FA-BD0D-C311BBBC6CDC}" sibTransId="{4825B812-F61F-40BB-9684-431F756581FD}"/>
    <dgm:cxn modelId="{B0C69532-C309-424A-91DB-D0261F2641A3}" type="presParOf" srcId="{12EC24B7-9ECD-46B9-95F9-5055F8E9F693}" destId="{0D31C146-7E7F-4CF1-8239-DC243C25EE75}" srcOrd="0" destOrd="0" presId="urn:microsoft.com/office/officeart/2005/8/layout/hList9"/>
    <dgm:cxn modelId="{E9E84D6F-6BE4-4E64-884A-31AC1D2BA97F}" type="presParOf" srcId="{12EC24B7-9ECD-46B9-95F9-5055F8E9F693}" destId="{AA631A43-29F5-4AE4-916A-36FE048E8B57}" srcOrd="1" destOrd="0" presId="urn:microsoft.com/office/officeart/2005/8/layout/hList9"/>
    <dgm:cxn modelId="{7956FD0B-177C-4DD1-A54E-DA7D72EC15C1}" type="presParOf" srcId="{AA631A43-29F5-4AE4-916A-36FE048E8B57}" destId="{73CEC051-9FDC-4670-A787-EA505B6C2E7A}" srcOrd="0" destOrd="0" presId="urn:microsoft.com/office/officeart/2005/8/layout/hList9"/>
    <dgm:cxn modelId="{BA24C94B-05A0-486B-8647-B154E3D7F65E}" type="presParOf" srcId="{AA631A43-29F5-4AE4-916A-36FE048E8B57}" destId="{7923CB72-A7EF-4524-A141-A1F00F252138}" srcOrd="1" destOrd="0" presId="urn:microsoft.com/office/officeart/2005/8/layout/hList9"/>
    <dgm:cxn modelId="{404F0232-08B3-41A4-97F7-EC33FA5F4F26}" type="presParOf" srcId="{7923CB72-A7EF-4524-A141-A1F00F252138}" destId="{413A7726-99DB-4828-A97C-A5C9BE8F1CBF}" srcOrd="0" destOrd="0" presId="urn:microsoft.com/office/officeart/2005/8/layout/hList9"/>
    <dgm:cxn modelId="{78F0EAAE-7696-4B22-AB24-8F58E7D2AE56}" type="presParOf" srcId="{7923CB72-A7EF-4524-A141-A1F00F252138}" destId="{12E525AA-3748-413C-B354-5B91D36A9732}" srcOrd="1" destOrd="0" presId="urn:microsoft.com/office/officeart/2005/8/layout/hList9"/>
    <dgm:cxn modelId="{6A39D31B-2B1A-4D75-8991-82554876710C}" type="presParOf" srcId="{12EC24B7-9ECD-46B9-95F9-5055F8E9F693}" destId="{617F9010-CDE7-4054-9A63-28C6DF4DF349}" srcOrd="2" destOrd="0" presId="urn:microsoft.com/office/officeart/2005/8/layout/hList9"/>
    <dgm:cxn modelId="{CB6A5544-5240-4E25-BFD4-0FABEB0E246A}" type="presParOf" srcId="{12EC24B7-9ECD-46B9-95F9-5055F8E9F693}" destId="{F588AD78-63D1-4449-8853-7999B2F05099}" srcOrd="3" destOrd="0" presId="urn:microsoft.com/office/officeart/2005/8/layout/hList9"/>
    <dgm:cxn modelId="{5C1B3588-4D99-4FF5-BFF7-3CFB356BA006}" type="presParOf" srcId="{12EC24B7-9ECD-46B9-95F9-5055F8E9F693}" destId="{8B8BD9D2-89B8-4FD7-9FE5-63AF2B722B2B}" srcOrd="4" destOrd="0" presId="urn:microsoft.com/office/officeart/2005/8/layout/hList9"/>
    <dgm:cxn modelId="{128234CE-DA2F-4447-823F-5EABBE37CC06}" type="presParOf" srcId="{12EC24B7-9ECD-46B9-95F9-5055F8E9F693}" destId="{65C1BA14-62F3-43EB-9924-A1B17C40F9AA}" srcOrd="5" destOrd="0" presId="urn:microsoft.com/office/officeart/2005/8/layout/hList9"/>
    <dgm:cxn modelId="{32EAEE32-E4CD-4DF5-92DB-167B496F6287}" type="presParOf" srcId="{12EC24B7-9ECD-46B9-95F9-5055F8E9F693}" destId="{90894FC9-E1CB-4E34-86E0-8B850E16B190}" srcOrd="6" destOrd="0" presId="urn:microsoft.com/office/officeart/2005/8/layout/hList9"/>
    <dgm:cxn modelId="{2788DF5F-E676-45DD-9FA8-AE43600A58FB}" type="presParOf" srcId="{90894FC9-E1CB-4E34-86E0-8B850E16B190}" destId="{82526DD2-03EE-4A4A-A33C-B6957BAB63C6}" srcOrd="0" destOrd="0" presId="urn:microsoft.com/office/officeart/2005/8/layout/hList9"/>
    <dgm:cxn modelId="{F6C085B6-F40F-4266-9FF1-AB54420D9962}" type="presParOf" srcId="{90894FC9-E1CB-4E34-86E0-8B850E16B190}" destId="{D44FAB10-1004-4FB1-B062-519AA230EF19}" srcOrd="1" destOrd="0" presId="urn:microsoft.com/office/officeart/2005/8/layout/hList9"/>
    <dgm:cxn modelId="{A4EF0F3D-4062-47AE-9363-FCC8152817BA}" type="presParOf" srcId="{D44FAB10-1004-4FB1-B062-519AA230EF19}" destId="{AB6A0B17-188D-45BC-8F8D-5F71A487124A}" srcOrd="0" destOrd="0" presId="urn:microsoft.com/office/officeart/2005/8/layout/hList9"/>
    <dgm:cxn modelId="{E3C6187F-122D-450B-84AD-2DDEEB6CF811}" type="presParOf" srcId="{D44FAB10-1004-4FB1-B062-519AA230EF19}" destId="{661926F3-1347-4D54-A3F5-A32B75372D26}" srcOrd="1" destOrd="0" presId="urn:microsoft.com/office/officeart/2005/8/layout/hList9"/>
    <dgm:cxn modelId="{A6D6AFB0-580C-4B4F-B9B7-D99911CC1BA7}" type="presParOf" srcId="{12EC24B7-9ECD-46B9-95F9-5055F8E9F693}" destId="{227A59FD-FF28-4E2D-A9CA-956192654A4C}" srcOrd="7" destOrd="0" presId="urn:microsoft.com/office/officeart/2005/8/layout/hList9"/>
    <dgm:cxn modelId="{C90DF0E3-8DF7-4080-9718-A8EA6C797AA2}" type="presParOf" srcId="{12EC24B7-9ECD-46B9-95F9-5055F8E9F693}" destId="{121AE066-ECA0-4229-A8F3-BF22800B4475}"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42B35-32FA-4F31-91DF-AF0C426E7142}"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SI"/>
        </a:p>
      </dgm:t>
    </dgm:pt>
    <dgm:pt modelId="{2B322816-25EE-4BBD-9A9F-1EE645B6F76F}">
      <dgm:prSet phldrT="[Text]" custT="1"/>
      <dgm:spPr/>
      <dgm:t>
        <a:bodyPr/>
        <a:lstStyle/>
        <a:p>
          <a:r>
            <a:rPr lang="en-GB" sz="3000" dirty="0"/>
            <a:t>15-20%</a:t>
          </a:r>
          <a:endParaRPr lang="en-SI" sz="3000" dirty="0"/>
        </a:p>
      </dgm:t>
    </dgm:pt>
    <dgm:pt modelId="{7D1E3C17-35F8-45D3-A37C-B068160F2080}" type="parTrans" cxnId="{D597D126-8647-4F4B-83CA-A11B474B5A33}">
      <dgm:prSet/>
      <dgm:spPr/>
      <dgm:t>
        <a:bodyPr/>
        <a:lstStyle/>
        <a:p>
          <a:endParaRPr lang="en-SI"/>
        </a:p>
      </dgm:t>
    </dgm:pt>
    <dgm:pt modelId="{F0303148-4C2F-4A4E-A800-90143FB4102E}" type="sibTrans" cxnId="{D597D126-8647-4F4B-83CA-A11B474B5A33}">
      <dgm:prSet/>
      <dgm:spPr/>
      <dgm:t>
        <a:bodyPr/>
        <a:lstStyle/>
        <a:p>
          <a:endParaRPr lang="en-SI"/>
        </a:p>
      </dgm:t>
    </dgm:pt>
    <dgm:pt modelId="{50843CE9-2AF8-49EA-B7BA-91C47C152360}">
      <dgm:prSet phldrT="[Text]"/>
      <dgm:spPr/>
      <dgm:t>
        <a:bodyPr/>
        <a:lstStyle/>
        <a:p>
          <a:r>
            <a:rPr lang="sl-SI" dirty="0"/>
            <a:t>   Vseh z</a:t>
          </a:r>
          <a:r>
            <a:rPr lang="en-GB" dirty="0" err="1"/>
            <a:t>ahte</a:t>
          </a:r>
          <a:r>
            <a:rPr lang="sl-SI" dirty="0"/>
            <a:t>v  v VB </a:t>
          </a:r>
          <a:r>
            <a:rPr lang="en-GB" dirty="0" err="1"/>
            <a:t>poslanih</a:t>
          </a:r>
          <a:r>
            <a:rPr lang="en-GB" dirty="0"/>
            <a:t> </a:t>
          </a:r>
          <a:r>
            <a:rPr lang="en-GB" dirty="0" err="1"/>
            <a:t>prek</a:t>
          </a:r>
          <a:r>
            <a:rPr lang="en-GB" dirty="0"/>
            <a:t> </a:t>
          </a:r>
          <a:r>
            <a:rPr lang="en-GB" dirty="0" err="1"/>
            <a:t>platforme</a:t>
          </a:r>
          <a:endParaRPr lang="en-SI" dirty="0"/>
        </a:p>
      </dgm:t>
    </dgm:pt>
    <dgm:pt modelId="{734FDCCA-9A2A-4162-A49E-12F8A12428BF}" type="parTrans" cxnId="{1C54248B-58B6-4C39-93CC-AED429B75D6B}">
      <dgm:prSet/>
      <dgm:spPr/>
      <dgm:t>
        <a:bodyPr/>
        <a:lstStyle/>
        <a:p>
          <a:endParaRPr lang="en-SI"/>
        </a:p>
      </dgm:t>
    </dgm:pt>
    <dgm:pt modelId="{2EA14336-692B-48D9-BF27-9DF8A6E6B69D}" type="sibTrans" cxnId="{1C54248B-58B6-4C39-93CC-AED429B75D6B}">
      <dgm:prSet/>
      <dgm:spPr/>
      <dgm:t>
        <a:bodyPr/>
        <a:lstStyle/>
        <a:p>
          <a:endParaRPr lang="en-SI"/>
        </a:p>
      </dgm:t>
    </dgm:pt>
    <dgm:pt modelId="{12EC24B7-9ECD-46B9-95F9-5055F8E9F693}" type="pres">
      <dgm:prSet presAssocID="{A0642B35-32FA-4F31-91DF-AF0C426E7142}" presName="list" presStyleCnt="0">
        <dgm:presLayoutVars>
          <dgm:dir/>
          <dgm:animLvl val="lvl"/>
        </dgm:presLayoutVars>
      </dgm:prSet>
      <dgm:spPr/>
    </dgm:pt>
    <dgm:pt modelId="{0D31C146-7E7F-4CF1-8239-DC243C25EE75}" type="pres">
      <dgm:prSet presAssocID="{2B322816-25EE-4BBD-9A9F-1EE645B6F76F}" presName="posSpace" presStyleCnt="0"/>
      <dgm:spPr/>
    </dgm:pt>
    <dgm:pt modelId="{AA631A43-29F5-4AE4-916A-36FE048E8B57}" type="pres">
      <dgm:prSet presAssocID="{2B322816-25EE-4BBD-9A9F-1EE645B6F76F}" presName="vertFlow" presStyleCnt="0"/>
      <dgm:spPr/>
    </dgm:pt>
    <dgm:pt modelId="{73CEC051-9FDC-4670-A787-EA505B6C2E7A}" type="pres">
      <dgm:prSet presAssocID="{2B322816-25EE-4BBD-9A9F-1EE645B6F76F}" presName="topSpace" presStyleCnt="0"/>
      <dgm:spPr/>
    </dgm:pt>
    <dgm:pt modelId="{7923CB72-A7EF-4524-A141-A1F00F252138}" type="pres">
      <dgm:prSet presAssocID="{2B322816-25EE-4BBD-9A9F-1EE645B6F76F}" presName="firstComp" presStyleCnt="0"/>
      <dgm:spPr/>
    </dgm:pt>
    <dgm:pt modelId="{413A7726-99DB-4828-A97C-A5C9BE8F1CBF}" type="pres">
      <dgm:prSet presAssocID="{2B322816-25EE-4BBD-9A9F-1EE645B6F76F}" presName="firstChild" presStyleLbl="bgAccFollowNode1" presStyleIdx="0" presStyleCnt="1" custLinFactNeighborX="-8537" custLinFactNeighborY="-1925"/>
      <dgm:spPr/>
    </dgm:pt>
    <dgm:pt modelId="{12E525AA-3748-413C-B354-5B91D36A9732}" type="pres">
      <dgm:prSet presAssocID="{2B322816-25EE-4BBD-9A9F-1EE645B6F76F}" presName="firstChildTx" presStyleLbl="bgAccFollowNode1" presStyleIdx="0" presStyleCnt="1">
        <dgm:presLayoutVars>
          <dgm:bulletEnabled val="1"/>
        </dgm:presLayoutVars>
      </dgm:prSet>
      <dgm:spPr/>
    </dgm:pt>
    <dgm:pt modelId="{617F9010-CDE7-4054-9A63-28C6DF4DF349}" type="pres">
      <dgm:prSet presAssocID="{2B322816-25EE-4BBD-9A9F-1EE645B6F76F}" presName="negSpace" presStyleCnt="0"/>
      <dgm:spPr/>
    </dgm:pt>
    <dgm:pt modelId="{F588AD78-63D1-4449-8853-7999B2F05099}" type="pres">
      <dgm:prSet presAssocID="{2B322816-25EE-4BBD-9A9F-1EE645B6F76F}" presName="circle" presStyleLbl="node1" presStyleIdx="0" presStyleCnt="1"/>
      <dgm:spPr/>
    </dgm:pt>
  </dgm:ptLst>
  <dgm:cxnLst>
    <dgm:cxn modelId="{36855B10-172D-424C-B742-3D656AFF2B59}" type="presOf" srcId="{50843CE9-2AF8-49EA-B7BA-91C47C152360}" destId="{413A7726-99DB-4828-A97C-A5C9BE8F1CBF}" srcOrd="0" destOrd="0" presId="urn:microsoft.com/office/officeart/2005/8/layout/hList9"/>
    <dgm:cxn modelId="{D597D126-8647-4F4B-83CA-A11B474B5A33}" srcId="{A0642B35-32FA-4F31-91DF-AF0C426E7142}" destId="{2B322816-25EE-4BBD-9A9F-1EE645B6F76F}" srcOrd="0" destOrd="0" parTransId="{7D1E3C17-35F8-45D3-A37C-B068160F2080}" sibTransId="{F0303148-4C2F-4A4E-A800-90143FB4102E}"/>
    <dgm:cxn modelId="{733F3043-3841-428A-8637-3293E616898C}" type="presOf" srcId="{A0642B35-32FA-4F31-91DF-AF0C426E7142}" destId="{12EC24B7-9ECD-46B9-95F9-5055F8E9F693}" srcOrd="0" destOrd="0" presId="urn:microsoft.com/office/officeart/2005/8/layout/hList9"/>
    <dgm:cxn modelId="{075B1482-4F56-4A41-9297-4D2EE88CB329}" type="presOf" srcId="{2B322816-25EE-4BBD-9A9F-1EE645B6F76F}" destId="{F588AD78-63D1-4449-8853-7999B2F05099}" srcOrd="0" destOrd="0" presId="urn:microsoft.com/office/officeart/2005/8/layout/hList9"/>
    <dgm:cxn modelId="{1C54248B-58B6-4C39-93CC-AED429B75D6B}" srcId="{2B322816-25EE-4BBD-9A9F-1EE645B6F76F}" destId="{50843CE9-2AF8-49EA-B7BA-91C47C152360}" srcOrd="0" destOrd="0" parTransId="{734FDCCA-9A2A-4162-A49E-12F8A12428BF}" sibTransId="{2EA14336-692B-48D9-BF27-9DF8A6E6B69D}"/>
    <dgm:cxn modelId="{151144C8-26F0-4FEF-A2F3-5C24DD7250E6}" type="presOf" srcId="{50843CE9-2AF8-49EA-B7BA-91C47C152360}" destId="{12E525AA-3748-413C-B354-5B91D36A9732}" srcOrd="1" destOrd="0" presId="urn:microsoft.com/office/officeart/2005/8/layout/hList9"/>
    <dgm:cxn modelId="{B0C69532-C309-424A-91DB-D0261F2641A3}" type="presParOf" srcId="{12EC24B7-9ECD-46B9-95F9-5055F8E9F693}" destId="{0D31C146-7E7F-4CF1-8239-DC243C25EE75}" srcOrd="0" destOrd="0" presId="urn:microsoft.com/office/officeart/2005/8/layout/hList9"/>
    <dgm:cxn modelId="{E9E84D6F-6BE4-4E64-884A-31AC1D2BA97F}" type="presParOf" srcId="{12EC24B7-9ECD-46B9-95F9-5055F8E9F693}" destId="{AA631A43-29F5-4AE4-916A-36FE048E8B57}" srcOrd="1" destOrd="0" presId="urn:microsoft.com/office/officeart/2005/8/layout/hList9"/>
    <dgm:cxn modelId="{7956FD0B-177C-4DD1-A54E-DA7D72EC15C1}" type="presParOf" srcId="{AA631A43-29F5-4AE4-916A-36FE048E8B57}" destId="{73CEC051-9FDC-4670-A787-EA505B6C2E7A}" srcOrd="0" destOrd="0" presId="urn:microsoft.com/office/officeart/2005/8/layout/hList9"/>
    <dgm:cxn modelId="{BA24C94B-05A0-486B-8647-B154E3D7F65E}" type="presParOf" srcId="{AA631A43-29F5-4AE4-916A-36FE048E8B57}" destId="{7923CB72-A7EF-4524-A141-A1F00F252138}" srcOrd="1" destOrd="0" presId="urn:microsoft.com/office/officeart/2005/8/layout/hList9"/>
    <dgm:cxn modelId="{404F0232-08B3-41A4-97F7-EC33FA5F4F26}" type="presParOf" srcId="{7923CB72-A7EF-4524-A141-A1F00F252138}" destId="{413A7726-99DB-4828-A97C-A5C9BE8F1CBF}" srcOrd="0" destOrd="0" presId="urn:microsoft.com/office/officeart/2005/8/layout/hList9"/>
    <dgm:cxn modelId="{78F0EAAE-7696-4B22-AB24-8F58E7D2AE56}" type="presParOf" srcId="{7923CB72-A7EF-4524-A141-A1F00F252138}" destId="{12E525AA-3748-413C-B354-5B91D36A9732}" srcOrd="1" destOrd="0" presId="urn:microsoft.com/office/officeart/2005/8/layout/hList9"/>
    <dgm:cxn modelId="{6A39D31B-2B1A-4D75-8991-82554876710C}" type="presParOf" srcId="{12EC24B7-9ECD-46B9-95F9-5055F8E9F693}" destId="{617F9010-CDE7-4054-9A63-28C6DF4DF349}" srcOrd="2" destOrd="0" presId="urn:microsoft.com/office/officeart/2005/8/layout/hList9"/>
    <dgm:cxn modelId="{CB6A5544-5240-4E25-BFD4-0FABEB0E246A}" type="presParOf" srcId="{12EC24B7-9ECD-46B9-95F9-5055F8E9F693}" destId="{F588AD78-63D1-4449-8853-7999B2F05099}"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A7726-99DB-4828-A97C-A5C9BE8F1CBF}">
      <dsp:nvSpPr>
        <dsp:cNvPr id="0" name=""/>
        <dsp:cNvSpPr/>
      </dsp:nvSpPr>
      <dsp:spPr>
        <a:xfrm>
          <a:off x="1075437" y="1329971"/>
          <a:ext cx="2067597" cy="13790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kern="1200" dirty="0" err="1"/>
            <a:t>Vzpostavljenih</a:t>
          </a:r>
          <a:r>
            <a:rPr lang="en-GB" sz="2000" kern="1200" dirty="0"/>
            <a:t> platform</a:t>
          </a:r>
          <a:r>
            <a:rPr lang="sl-SI" sz="2000" kern="1200" dirty="0"/>
            <a:t> po svetu</a:t>
          </a:r>
          <a:endParaRPr lang="en-SI" sz="2000" kern="1200" dirty="0"/>
        </a:p>
      </dsp:txBody>
      <dsp:txXfrm>
        <a:off x="1406252" y="1329971"/>
        <a:ext cx="1736782" cy="1379087"/>
      </dsp:txXfrm>
    </dsp:sp>
    <dsp:sp modelId="{F588AD78-63D1-4449-8853-7999B2F05099}">
      <dsp:nvSpPr>
        <dsp:cNvPr id="0" name=""/>
        <dsp:cNvSpPr/>
      </dsp:nvSpPr>
      <dsp:spPr>
        <a:xfrm>
          <a:off x="1292" y="797657"/>
          <a:ext cx="1378398" cy="137839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en-GB" sz="5000" kern="1200" dirty="0"/>
            <a:t>31</a:t>
          </a:r>
          <a:endParaRPr lang="en-SI" sz="5000" kern="1200" dirty="0"/>
        </a:p>
      </dsp:txBody>
      <dsp:txXfrm>
        <a:off x="203154" y="999519"/>
        <a:ext cx="974674" cy="974674"/>
      </dsp:txXfrm>
    </dsp:sp>
    <dsp:sp modelId="{AB6A0B17-188D-45BC-8F8D-5F71A487124A}">
      <dsp:nvSpPr>
        <dsp:cNvPr id="0" name=""/>
        <dsp:cNvSpPr/>
      </dsp:nvSpPr>
      <dsp:spPr>
        <a:xfrm>
          <a:off x="4550007" y="1349016"/>
          <a:ext cx="2067597" cy="137908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kern="1200" dirty="0" err="1"/>
            <a:t>Poslanih</a:t>
          </a:r>
          <a:r>
            <a:rPr lang="en-GB" sz="2000" kern="1200" dirty="0"/>
            <a:t> </a:t>
          </a:r>
          <a:r>
            <a:rPr lang="en-GB" sz="2000" kern="1200" dirty="0" err="1"/>
            <a:t>zahtevkov</a:t>
          </a:r>
          <a:endParaRPr lang="en-SI" sz="2000" kern="1200" dirty="0"/>
        </a:p>
      </dsp:txBody>
      <dsp:txXfrm>
        <a:off x="4880823" y="1349016"/>
        <a:ext cx="1736782" cy="1379087"/>
      </dsp:txXfrm>
    </dsp:sp>
    <dsp:sp modelId="{121AE066-ECA0-4229-A8F3-BF22800B4475}">
      <dsp:nvSpPr>
        <dsp:cNvPr id="0" name=""/>
        <dsp:cNvSpPr/>
      </dsp:nvSpPr>
      <dsp:spPr>
        <a:xfrm>
          <a:off x="3447288" y="797657"/>
          <a:ext cx="1378398" cy="137839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l-SI" sz="1600" kern="1200" dirty="0"/>
            <a:t>1.</a:t>
          </a:r>
          <a:r>
            <a:rPr lang="en-GB" sz="1600" kern="1200" dirty="0"/>
            <a:t>00</a:t>
          </a:r>
          <a:r>
            <a:rPr lang="sl-SI" sz="1600" kern="1200" dirty="0"/>
            <a:t>0</a:t>
          </a:r>
          <a:r>
            <a:rPr lang="en-GB" sz="1600" kern="1200" dirty="0"/>
            <a:t>.000+ </a:t>
          </a:r>
          <a:endParaRPr lang="en-SI" sz="1600" kern="1200" dirty="0"/>
        </a:p>
      </dsp:txBody>
      <dsp:txXfrm>
        <a:off x="3649150" y="999519"/>
        <a:ext cx="974674" cy="974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A7726-99DB-4828-A97C-A5C9BE8F1CBF}">
      <dsp:nvSpPr>
        <dsp:cNvPr id="0" name=""/>
        <dsp:cNvSpPr/>
      </dsp:nvSpPr>
      <dsp:spPr>
        <a:xfrm>
          <a:off x="946886" y="592223"/>
          <a:ext cx="2111994" cy="14087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sl-SI" sz="2000" kern="1200" dirty="0"/>
            <a:t>   Vseh z</a:t>
          </a:r>
          <a:r>
            <a:rPr lang="en-GB" sz="2000" kern="1200" dirty="0" err="1"/>
            <a:t>ahte</a:t>
          </a:r>
          <a:r>
            <a:rPr lang="sl-SI" sz="2000" kern="1200" dirty="0"/>
            <a:t>v  v VB </a:t>
          </a:r>
          <a:r>
            <a:rPr lang="en-GB" sz="2000" kern="1200" dirty="0" err="1"/>
            <a:t>poslanih</a:t>
          </a:r>
          <a:r>
            <a:rPr lang="en-GB" sz="2000" kern="1200" dirty="0"/>
            <a:t> </a:t>
          </a:r>
          <a:r>
            <a:rPr lang="en-GB" sz="2000" kern="1200" dirty="0" err="1"/>
            <a:t>prek</a:t>
          </a:r>
          <a:r>
            <a:rPr lang="en-GB" sz="2000" kern="1200" dirty="0"/>
            <a:t> </a:t>
          </a:r>
          <a:r>
            <a:rPr lang="en-GB" sz="2000" kern="1200" dirty="0" err="1"/>
            <a:t>platforme</a:t>
          </a:r>
          <a:endParaRPr lang="en-SI" sz="2000" kern="1200" dirty="0"/>
        </a:p>
      </dsp:txBody>
      <dsp:txXfrm>
        <a:off x="1284805" y="592223"/>
        <a:ext cx="1774075" cy="1408700"/>
      </dsp:txXfrm>
    </dsp:sp>
    <dsp:sp modelId="{F588AD78-63D1-4449-8853-7999B2F05099}">
      <dsp:nvSpPr>
        <dsp:cNvPr id="0" name=""/>
        <dsp:cNvSpPr/>
      </dsp:nvSpPr>
      <dsp:spPr>
        <a:xfrm>
          <a:off x="791" y="56142"/>
          <a:ext cx="1407996" cy="140799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a:t>15-20%</a:t>
          </a:r>
          <a:endParaRPr lang="en-SI" sz="3000" kern="1200" dirty="0"/>
        </a:p>
      </dsp:txBody>
      <dsp:txXfrm>
        <a:off x="206987" y="262338"/>
        <a:ext cx="995604" cy="99560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1F84E-3371-4390-BDEC-9229D5EE6DCA}" type="datetimeFigureOut">
              <a:rPr lang="sl-SI" smtClean="0"/>
              <a:t>31. 01. 2024</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D1356-5C01-4B55-8C3D-5EFE4596F4E2}" type="slidenum">
              <a:rPr lang="sl-SI" smtClean="0"/>
              <a:t>‹#›</a:t>
            </a:fld>
            <a:endParaRPr lang="sl-SI"/>
          </a:p>
        </p:txBody>
      </p:sp>
    </p:spTree>
    <p:extLst>
      <p:ext uri="{BB962C8B-B14F-4D97-AF65-F5344CB8AC3E}">
        <p14:creationId xmlns:p14="http://schemas.microsoft.com/office/powerpoint/2010/main" val="250252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ransparency.si/novica/informacije-javnega-znacaja-kako-odzivna-so-ministrstva-in-mestne-obcin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F3D9A-6829-386C-2CAA-87E0B2984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FDD96-9559-9F0B-9C7C-8609B86F6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9FFC3-ED3E-DA76-E9E9-960DA2975277}"/>
              </a:ext>
            </a:extLst>
          </p:cNvPr>
          <p:cNvSpPr>
            <a:spLocks noGrp="1"/>
          </p:cNvSpPr>
          <p:nvPr>
            <p:ph type="body" idx="1"/>
          </p:nvPr>
        </p:nvSpPr>
        <p:spPr/>
        <p:txBody>
          <a:bodyPr/>
          <a:lstStyle/>
          <a:p>
            <a:endParaRPr lang="sl-SI" dirty="0"/>
          </a:p>
        </p:txBody>
      </p:sp>
      <p:sp>
        <p:nvSpPr>
          <p:cNvPr id="4" name="Slide Number Placeholder 3">
            <a:extLst>
              <a:ext uri="{FF2B5EF4-FFF2-40B4-BE49-F238E27FC236}">
                <a16:creationId xmlns:a16="http://schemas.microsoft.com/office/drawing/2014/main" id="{D5BEDE5E-E6CE-1D3F-A8CD-BF41C63802EF}"/>
              </a:ext>
            </a:extLst>
          </p:cNvPr>
          <p:cNvSpPr>
            <a:spLocks noGrp="1"/>
          </p:cNvSpPr>
          <p:nvPr>
            <p:ph type="sldNum" sz="quarter" idx="5"/>
          </p:nvPr>
        </p:nvSpPr>
        <p:spPr/>
        <p:txBody>
          <a:bodyPr/>
          <a:lstStyle/>
          <a:p>
            <a:fld id="{4C9D1356-5C01-4B55-8C3D-5EFE4596F4E2}" type="slidenum">
              <a:rPr lang="sl-SI" smtClean="0"/>
              <a:t>1</a:t>
            </a:fld>
            <a:endParaRPr lang="sl-SI"/>
          </a:p>
        </p:txBody>
      </p:sp>
    </p:spTree>
    <p:extLst>
      <p:ext uri="{BB962C8B-B14F-4D97-AF65-F5344CB8AC3E}">
        <p14:creationId xmlns:p14="http://schemas.microsoft.com/office/powerpoint/2010/main" val="205201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dirty="0" err="1">
                <a:solidFill>
                  <a:srgbClr val="000000"/>
                </a:solidFill>
                <a:effectLst/>
                <a:latin typeface="Arial" panose="020B0604020202020204" pitchFamily="34" charset="0"/>
              </a:rPr>
              <a:t>Transparency</a:t>
            </a:r>
            <a:r>
              <a:rPr lang="sl-SI" sz="1200" b="0" i="0" dirty="0">
                <a:solidFill>
                  <a:srgbClr val="000000"/>
                </a:solidFill>
                <a:effectLst/>
                <a:latin typeface="Arial" panose="020B0604020202020204" pitchFamily="34" charset="0"/>
              </a:rPr>
              <a:t> </a:t>
            </a:r>
            <a:r>
              <a:rPr lang="sl-SI" sz="1200" b="0" i="0" dirty="0" err="1">
                <a:solidFill>
                  <a:srgbClr val="000000"/>
                </a:solidFill>
                <a:effectLst/>
                <a:latin typeface="Arial" panose="020B0604020202020204" pitchFamily="34" charset="0"/>
              </a:rPr>
              <a:t>International</a:t>
            </a:r>
            <a:r>
              <a:rPr lang="sl-SI" sz="1200" b="0" i="0" dirty="0">
                <a:solidFill>
                  <a:srgbClr val="000000"/>
                </a:solidFill>
                <a:effectLst/>
                <a:latin typeface="Arial" panose="020B0604020202020204" pitchFamily="34" charset="0"/>
              </a:rPr>
              <a:t> Slovenia je s pomočjo pridruženega partnerja, ki je platformo razvil, prenesel preizkušeno digitalno rešitev </a:t>
            </a:r>
            <a:r>
              <a:rPr lang="sl-SI" sz="1200" b="0" i="0" dirty="0" err="1">
                <a:solidFill>
                  <a:srgbClr val="000000"/>
                </a:solidFill>
                <a:effectLst/>
                <a:latin typeface="Arial" panose="020B0604020202020204" pitchFamily="34" charset="0"/>
              </a:rPr>
              <a:t>Alaveteli</a:t>
            </a:r>
            <a:r>
              <a:rPr lang="sl-SI" sz="1200" b="0" i="0" dirty="0">
                <a:solidFill>
                  <a:srgbClr val="000000"/>
                </a:solidFill>
                <a:effectLst/>
                <a:latin typeface="Arial" panose="020B0604020202020204" pitchFamily="34" charset="0"/>
              </a:rPr>
              <a:t>, ki uspešno deluje v 31 državah po svetu in za institucije Evropske unije. S pomočjo platform </a:t>
            </a:r>
            <a:r>
              <a:rPr lang="sl-SI" sz="1200" b="0" i="0" dirty="0" err="1">
                <a:solidFill>
                  <a:srgbClr val="000000"/>
                </a:solidFill>
                <a:effectLst/>
                <a:latin typeface="Arial" panose="020B0604020202020204" pitchFamily="34" charset="0"/>
              </a:rPr>
              <a:t>Alaveteli</a:t>
            </a:r>
            <a:r>
              <a:rPr lang="sl-SI" sz="1200" b="0" i="0" dirty="0">
                <a:solidFill>
                  <a:srgbClr val="000000"/>
                </a:solidFill>
                <a:effectLst/>
                <a:latin typeface="Arial" panose="020B0604020202020204" pitchFamily="34" charset="0"/>
              </a:rPr>
              <a:t> so prosilci oddali že več kot 1.000.000 zahtevkov. V Združenem Kraljestvu zahtevki oddani prek platforme </a:t>
            </a:r>
            <a:r>
              <a:rPr lang="sl-SI" sz="1200" b="0" i="0" dirty="0" err="1">
                <a:solidFill>
                  <a:srgbClr val="000000"/>
                </a:solidFill>
                <a:effectLst/>
                <a:latin typeface="Arial" panose="020B0604020202020204" pitchFamily="34" charset="0"/>
              </a:rPr>
              <a:t>WhatDoTheyKnow</a:t>
            </a:r>
            <a:r>
              <a:rPr lang="sl-SI" sz="1200" b="0" i="0" dirty="0">
                <a:solidFill>
                  <a:srgbClr val="000000"/>
                </a:solidFill>
                <a:effectLst/>
                <a:latin typeface="Arial" panose="020B0604020202020204" pitchFamily="34" charset="0"/>
              </a:rPr>
              <a:t>, ki deluje na tehnologiji </a:t>
            </a:r>
            <a:r>
              <a:rPr lang="sl-SI" sz="1200" b="0" i="0" dirty="0" err="1">
                <a:solidFill>
                  <a:srgbClr val="000000"/>
                </a:solidFill>
                <a:effectLst/>
                <a:latin typeface="Arial" panose="020B0604020202020204" pitchFamily="34" charset="0"/>
              </a:rPr>
              <a:t>Alaveteli</a:t>
            </a:r>
            <a:r>
              <a:rPr lang="sl-SI" sz="1200" b="0" i="0" dirty="0">
                <a:solidFill>
                  <a:srgbClr val="000000"/>
                </a:solidFill>
                <a:effectLst/>
                <a:latin typeface="Arial" panose="020B0604020202020204" pitchFamily="34" charset="0"/>
              </a:rPr>
              <a:t>, predstavljajo med 15 in 20 odstotkov vseh zahtevkov, ki jih prejmejo organi v sestavi vlade. S prenosom preizkušene platforme bo prijavitelj stroškovno učinkovit, hkrati pa bo čas implementacije krajši, s čimer se omogoča izvajanje drugega dela projekta.  </a:t>
            </a:r>
            <a:endParaRPr lang="sl-SI" b="0" i="0" dirty="0">
              <a:solidFill>
                <a:srgbClr val="000000"/>
              </a:solidFill>
              <a:effectLst/>
              <a:latin typeface="Segoe UI" panose="020B0502040204020203" pitchFamily="34" charset="0"/>
            </a:endParaRPr>
          </a:p>
          <a:p>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19</a:t>
            </a:fld>
            <a:endParaRPr lang="sl-SI"/>
          </a:p>
        </p:txBody>
      </p:sp>
    </p:spTree>
    <p:extLst>
      <p:ext uri="{BB962C8B-B14F-4D97-AF65-F5344CB8AC3E}">
        <p14:creationId xmlns:p14="http://schemas.microsoft.com/office/powerpoint/2010/main" val="212306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Nam je lahko koristna </a:t>
            </a:r>
            <a:r>
              <a:rPr lang="sl-SI" dirty="0" err="1"/>
              <a:t>Ask</a:t>
            </a:r>
            <a:r>
              <a:rPr lang="sl-SI" dirty="0"/>
              <a:t> </a:t>
            </a:r>
            <a:r>
              <a:rPr lang="sl-SI" dirty="0" err="1"/>
              <a:t>the</a:t>
            </a:r>
            <a:r>
              <a:rPr lang="sl-SI" dirty="0"/>
              <a:t> EU (Vprašaj EU), kjer nam morajo na zahteve odgovarjati organi EU.</a:t>
            </a:r>
          </a:p>
        </p:txBody>
      </p:sp>
      <p:sp>
        <p:nvSpPr>
          <p:cNvPr id="4" name="Slide Number Placeholder 3"/>
          <p:cNvSpPr>
            <a:spLocks noGrp="1"/>
          </p:cNvSpPr>
          <p:nvPr>
            <p:ph type="sldNum" sz="quarter" idx="5"/>
          </p:nvPr>
        </p:nvSpPr>
        <p:spPr/>
        <p:txBody>
          <a:bodyPr/>
          <a:lstStyle/>
          <a:p>
            <a:fld id="{4C9D1356-5C01-4B55-8C3D-5EFE4596F4E2}" type="slidenum">
              <a:rPr lang="sl-SI" smtClean="0"/>
              <a:t>20</a:t>
            </a:fld>
            <a:endParaRPr lang="sl-SI"/>
          </a:p>
        </p:txBody>
      </p:sp>
    </p:spTree>
    <p:extLst>
      <p:ext uri="{BB962C8B-B14F-4D97-AF65-F5344CB8AC3E}">
        <p14:creationId xmlns:p14="http://schemas.microsoft.com/office/powerpoint/2010/main" val="150883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8D1D6-F7B0-D944-5A28-4DAA41D9C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794F7-6B4D-7AB3-98B6-1008A50D7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D8B58-835A-D4E9-B8AE-301842C3F557}"/>
              </a:ext>
            </a:extLst>
          </p:cNvPr>
          <p:cNvSpPr>
            <a:spLocks noGrp="1"/>
          </p:cNvSpPr>
          <p:nvPr>
            <p:ph type="body" idx="1"/>
          </p:nvPr>
        </p:nvSpPr>
        <p:spPr/>
        <p:txBody>
          <a:bodyPr/>
          <a:lstStyle/>
          <a:p>
            <a:endParaRPr lang="en-US" dirty="0"/>
          </a:p>
          <a:p>
            <a:pPr algn="just" rtl="0" fontAlgn="base"/>
            <a:r>
              <a:rPr lang="sl-SI" sz="1200" b="0" i="0" dirty="0">
                <a:solidFill>
                  <a:srgbClr val="000000"/>
                </a:solidFill>
                <a:effectLst/>
                <a:latin typeface="Arial" panose="020B0604020202020204" pitchFamily="34" charset="0"/>
              </a:rPr>
              <a:t>Poleg opisanega se pričakuje, da bodo zaradi oblikovanja </a:t>
            </a:r>
            <a:r>
              <a:rPr lang="sl-SI" sz="1200" b="0" i="0" dirty="0" err="1">
                <a:solidFill>
                  <a:srgbClr val="000000"/>
                </a:solidFill>
                <a:effectLst/>
                <a:latin typeface="Arial" panose="020B0604020202020204" pitchFamily="34" charset="0"/>
              </a:rPr>
              <a:t>repozitorija</a:t>
            </a:r>
            <a:r>
              <a:rPr lang="sl-SI" sz="1200" b="0" i="0" dirty="0">
                <a:solidFill>
                  <a:srgbClr val="000000"/>
                </a:solidFill>
                <a:effectLst/>
                <a:latin typeface="Arial" panose="020B0604020202020204" pitchFamily="34" charset="0"/>
              </a:rPr>
              <a:t> preteklih zahtevkov, po katerem bodo lahko uporabniki brskali, v določeni meri razbremenjeni tudi organi, saj bo izboljšana preglednost in sledljivost IJZ, ki jih morajo organi zaradi ponavljajočih zahtev posredovati  v svetovni splet, prav tako bi na dolgi rok lahko bilo manj zahtevkov s ponavljajočo vsebino.  </a:t>
            </a:r>
            <a:endParaRPr lang="sl-SI" dirty="0"/>
          </a:p>
        </p:txBody>
      </p:sp>
      <p:sp>
        <p:nvSpPr>
          <p:cNvPr id="4" name="Slide Number Placeholder 3">
            <a:extLst>
              <a:ext uri="{FF2B5EF4-FFF2-40B4-BE49-F238E27FC236}">
                <a16:creationId xmlns:a16="http://schemas.microsoft.com/office/drawing/2014/main" id="{286C75CA-AB1A-D4DB-8FDA-DA83B4259F81}"/>
              </a:ext>
            </a:extLst>
          </p:cNvPr>
          <p:cNvSpPr>
            <a:spLocks noGrp="1"/>
          </p:cNvSpPr>
          <p:nvPr>
            <p:ph type="sldNum" sz="quarter" idx="5"/>
          </p:nvPr>
        </p:nvSpPr>
        <p:spPr/>
        <p:txBody>
          <a:bodyPr/>
          <a:lstStyle/>
          <a:p>
            <a:fld id="{4C9D1356-5C01-4B55-8C3D-5EFE4596F4E2}" type="slidenum">
              <a:rPr lang="sl-SI" smtClean="0"/>
              <a:t>21</a:t>
            </a:fld>
            <a:endParaRPr lang="sl-SI"/>
          </a:p>
        </p:txBody>
      </p:sp>
    </p:spTree>
    <p:extLst>
      <p:ext uri="{BB962C8B-B14F-4D97-AF65-F5344CB8AC3E}">
        <p14:creationId xmlns:p14="http://schemas.microsoft.com/office/powerpoint/2010/main" val="14933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Registracija/Prijava z imenom in mailom je nujna za oddajanje zahtev.</a:t>
            </a:r>
          </a:p>
        </p:txBody>
      </p:sp>
      <p:sp>
        <p:nvSpPr>
          <p:cNvPr id="4" name="Slide Number Placeholder 3"/>
          <p:cNvSpPr>
            <a:spLocks noGrp="1"/>
          </p:cNvSpPr>
          <p:nvPr>
            <p:ph type="sldNum" sz="quarter" idx="5"/>
          </p:nvPr>
        </p:nvSpPr>
        <p:spPr/>
        <p:txBody>
          <a:bodyPr/>
          <a:lstStyle/>
          <a:p>
            <a:fld id="{4C9D1356-5C01-4B55-8C3D-5EFE4596F4E2}" type="slidenum">
              <a:rPr lang="sl-SI" smtClean="0"/>
              <a:t>22</a:t>
            </a:fld>
            <a:endParaRPr lang="sl-SI"/>
          </a:p>
        </p:txBody>
      </p:sp>
    </p:spTree>
    <p:extLst>
      <p:ext uri="{BB962C8B-B14F-4D97-AF65-F5344CB8AC3E}">
        <p14:creationId xmlns:p14="http://schemas.microsoft.com/office/powerpoint/2010/main" val="311831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r>
              <a:rPr lang="sl-SI" sz="1800" dirty="0">
                <a:effectLst/>
                <a:latin typeface="Calibri" panose="020F0502020204030204" pitchFamily="34" charset="0"/>
                <a:ea typeface="Times New Roman" panose="02020603050405020304" pitchFamily="18" charset="0"/>
                <a:cs typeface="Times New Roman" panose="02020603050405020304" pitchFamily="18" charset="0"/>
              </a:rPr>
              <a:t>Ko si ustvarite račun, lahko ustvarite novo zahtevo.</a:t>
            </a:r>
          </a:p>
        </p:txBody>
      </p:sp>
      <p:sp>
        <p:nvSpPr>
          <p:cNvPr id="4" name="Slide Number Placeholder 3"/>
          <p:cNvSpPr>
            <a:spLocks noGrp="1"/>
          </p:cNvSpPr>
          <p:nvPr>
            <p:ph type="sldNum" sz="quarter" idx="5"/>
          </p:nvPr>
        </p:nvSpPr>
        <p:spPr/>
        <p:txBody>
          <a:bodyPr/>
          <a:lstStyle/>
          <a:p>
            <a:fld id="{4C9D1356-5C01-4B55-8C3D-5EFE4596F4E2}" type="slidenum">
              <a:rPr lang="sl-SI" smtClean="0"/>
              <a:t>23</a:t>
            </a:fld>
            <a:endParaRPr lang="sl-SI"/>
          </a:p>
        </p:txBody>
      </p:sp>
    </p:spTree>
    <p:extLst>
      <p:ext uri="{BB962C8B-B14F-4D97-AF65-F5344CB8AC3E}">
        <p14:creationId xmlns:p14="http://schemas.microsoft.com/office/powerpoint/2010/main" val="2005906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r>
              <a:rPr lang="sl-SI" sz="1800" dirty="0">
                <a:effectLst/>
                <a:latin typeface="Calibri" panose="020F0502020204030204" pitchFamily="34" charset="0"/>
                <a:ea typeface="Times New Roman" panose="02020603050405020304" pitchFamily="18" charset="0"/>
                <a:cs typeface="Times New Roman" panose="02020603050405020304" pitchFamily="18" charset="0"/>
              </a:rPr>
              <a:t>Na spodnjem delu iste strani lahko tudi preverite, kateri organi so že odgovarjali in katere informacije so podali.</a:t>
            </a:r>
          </a:p>
        </p:txBody>
      </p:sp>
      <p:sp>
        <p:nvSpPr>
          <p:cNvPr id="4" name="Slide Number Placeholder 3"/>
          <p:cNvSpPr>
            <a:spLocks noGrp="1"/>
          </p:cNvSpPr>
          <p:nvPr>
            <p:ph type="sldNum" sz="quarter" idx="5"/>
          </p:nvPr>
        </p:nvSpPr>
        <p:spPr/>
        <p:txBody>
          <a:bodyPr/>
          <a:lstStyle/>
          <a:p>
            <a:fld id="{4C9D1356-5C01-4B55-8C3D-5EFE4596F4E2}" type="slidenum">
              <a:rPr lang="sl-SI" smtClean="0"/>
              <a:t>24</a:t>
            </a:fld>
            <a:endParaRPr lang="sl-SI"/>
          </a:p>
        </p:txBody>
      </p:sp>
    </p:spTree>
    <p:extLst>
      <p:ext uri="{BB962C8B-B14F-4D97-AF65-F5344CB8AC3E}">
        <p14:creationId xmlns:p14="http://schemas.microsoft.com/office/powerpoint/2010/main" val="3411056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Ko boste želeli ustvariti nov zahtevek, vas bo stran prosila, da izberete organ, od katerega želite pridobiti informacije. Če smo organ že vnesli v bazo, ga boste lahko našli z iskalnikom, v nasprotnem primeru pa nas lahko poprosite, da ga v bazo dodamo. Če niste prepričani, če je nek javni organ med zavezanci za posredovanje informacij, si lahko pomagate s tem seznamom: https://www.ajpes.si/Registri/Drugi_registri/Zavezanci_za_informacije_javnega_znacaja/Splosno.</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Če kliknete na katerega izmed organov, se vam izpišejo zahteve, ki so jih nanj že naslovili uporabniki.</a:t>
            </a:r>
          </a:p>
          <a:p>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25</a:t>
            </a:fld>
            <a:endParaRPr lang="sl-SI"/>
          </a:p>
        </p:txBody>
      </p:sp>
    </p:spTree>
    <p:extLst>
      <p:ext uri="{BB962C8B-B14F-4D97-AF65-F5344CB8AC3E}">
        <p14:creationId xmlns:p14="http://schemas.microsoft.com/office/powerpoint/2010/main" val="345680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Obrazec za zahtevo.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 od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javnega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organa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zahtevate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informacijo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organ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svoj</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poštni</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naslov</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prejme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besedilo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zahteve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katero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lahko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odgovori</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kar</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z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odgovorom</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prejeto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poštno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sporočilo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Vi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prosilec</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svoj</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potšni</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naslov</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prejmete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obvestilo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odgovoru</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Kot</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navaja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Zakon</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 </a:t>
            </a:r>
            <a:r>
              <a:rPr lang="en-US" sz="1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dostopu</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do </a:t>
            </a:r>
            <a:r>
              <a:rPr lang="en-US" sz="1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informacij</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javnega</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značaja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organ za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odgovor</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zahtevo</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časa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dvajset</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dni</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sl-SI"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26</a:t>
            </a:fld>
            <a:endParaRPr lang="sl-SI"/>
          </a:p>
        </p:txBody>
      </p:sp>
    </p:spTree>
    <p:extLst>
      <p:ext uri="{BB962C8B-B14F-4D97-AF65-F5344CB8AC3E}">
        <p14:creationId xmlns:p14="http://schemas.microsoft.com/office/powerpoint/2010/main" val="48872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just" rtl="0" fontAlgn="base"/>
            <a:r>
              <a:rPr lang="sl-SI" sz="1200" b="0" i="0" dirty="0">
                <a:solidFill>
                  <a:srgbClr val="000000"/>
                </a:solidFill>
                <a:effectLst/>
                <a:latin typeface="Arial" panose="020B0604020202020204" pitchFamily="34" charset="0"/>
              </a:rPr>
              <a:t>Poleg opisanega se pričakuje, da bodo zaradi oblikovanja </a:t>
            </a:r>
            <a:r>
              <a:rPr lang="sl-SI" sz="1200" b="0" i="0" dirty="0" err="1">
                <a:solidFill>
                  <a:srgbClr val="000000"/>
                </a:solidFill>
                <a:effectLst/>
                <a:latin typeface="Arial" panose="020B0604020202020204" pitchFamily="34" charset="0"/>
              </a:rPr>
              <a:t>repozitorija</a:t>
            </a:r>
            <a:r>
              <a:rPr lang="sl-SI" sz="1200" b="0" i="0" dirty="0">
                <a:solidFill>
                  <a:srgbClr val="000000"/>
                </a:solidFill>
                <a:effectLst/>
                <a:latin typeface="Arial" panose="020B0604020202020204" pitchFamily="34" charset="0"/>
              </a:rPr>
              <a:t> preteklih zahtevkov, po katerem bodo lahko uporabniki brskali, v določeni meri razbremenjeni tudi organi, saj bo izboljšana preglednost in sledljivost IJZ, ki jih morajo organi zaradi ponavljajočih zahtev posredovati  v svetovni splet, prav tako bi na dolgi rok lahko bilo manj zahtevkov s ponavljajočo vsebino.  </a:t>
            </a:r>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2</a:t>
            </a:fld>
            <a:endParaRPr lang="sl-SI"/>
          </a:p>
        </p:txBody>
      </p:sp>
    </p:spTree>
    <p:extLst>
      <p:ext uri="{BB962C8B-B14F-4D97-AF65-F5344CB8AC3E}">
        <p14:creationId xmlns:p14="http://schemas.microsoft.com/office/powerpoint/2010/main" val="372572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Pravico </a:t>
            </a:r>
            <a:r>
              <a:rPr lang="sl-SI" b="0" i="0" dirty="0">
                <a:solidFill>
                  <a:srgbClr val="000000"/>
                </a:solidFill>
                <a:effectLst/>
                <a:latin typeface="Arial" panose="020B0604020202020204" pitchFamily="34" charset="0"/>
              </a:rPr>
              <a:t>priznava tudi Splošna deklaracija o človekovih pravicah Združenih Narodov v 19. členu ter 11. člen Listine Evropske Unije o temeljnih pravicah.</a:t>
            </a:r>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3</a:t>
            </a:fld>
            <a:endParaRPr lang="sl-SI"/>
          </a:p>
        </p:txBody>
      </p:sp>
    </p:spTree>
    <p:extLst>
      <p:ext uri="{BB962C8B-B14F-4D97-AF65-F5344CB8AC3E}">
        <p14:creationId xmlns:p14="http://schemas.microsoft.com/office/powerpoint/2010/main" val="158594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7</a:t>
            </a:fld>
            <a:endParaRPr lang="sl-SI"/>
          </a:p>
        </p:txBody>
      </p:sp>
    </p:spTree>
    <p:extLst>
      <p:ext uri="{BB962C8B-B14F-4D97-AF65-F5344CB8AC3E}">
        <p14:creationId xmlns:p14="http://schemas.microsoft.com/office/powerpoint/2010/main" val="218714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rgbClr val="000000"/>
                </a:solidFill>
                <a:effectLst/>
                <a:latin typeface="Calibri" panose="020F0502020204030204" pitchFamily="34" charset="0"/>
              </a:rPr>
              <a:t>Vsaka</a:t>
            </a:r>
            <a:r>
              <a:rPr lang="en-US" sz="1200" b="0" i="0" dirty="0">
                <a:solidFill>
                  <a:srgbClr val="000000"/>
                </a:solidFill>
                <a:effectLst/>
                <a:latin typeface="Calibri" panose="020F0502020204030204" pitchFamily="34" charset="0"/>
              </a:rPr>
              <a:t> </a:t>
            </a:r>
            <a:r>
              <a:rPr lang="en-US" sz="1200" b="0" i="0" dirty="0" err="1">
                <a:effectLst/>
                <a:latin typeface="Calibri" panose="020F0502020204030204" pitchFamily="34" charset="0"/>
              </a:rPr>
              <a:t>pravna</a:t>
            </a:r>
            <a:r>
              <a:rPr lang="en-US" sz="1200" b="0" i="0" dirty="0">
                <a:effectLst/>
                <a:latin typeface="Calibri" panose="020F0502020204030204" pitchFamily="34" charset="0"/>
              </a:rPr>
              <a:t> </a:t>
            </a:r>
            <a:r>
              <a:rPr lang="en-US" sz="1200" b="0" i="0" dirty="0" err="1">
                <a:effectLst/>
                <a:latin typeface="Calibri" panose="020F0502020204030204" pitchFamily="34" charset="0"/>
              </a:rPr>
              <a:t>ali</a:t>
            </a:r>
            <a:r>
              <a:rPr lang="en-US" sz="1200" b="0" i="0" dirty="0">
                <a:effectLst/>
                <a:latin typeface="Calibri" panose="020F0502020204030204" pitchFamily="34" charset="0"/>
              </a:rPr>
              <a:t> </a:t>
            </a:r>
            <a:r>
              <a:rPr lang="en-US" sz="1200" b="0" i="0" dirty="0" err="1">
                <a:effectLst/>
                <a:latin typeface="Calibri" panose="020F0502020204030204" pitchFamily="34" charset="0"/>
              </a:rPr>
              <a:t>fizična</a:t>
            </a:r>
            <a:r>
              <a:rPr lang="en-US" sz="1200" b="0" i="0" dirty="0">
                <a:effectLst/>
                <a:latin typeface="Calibri" panose="020F0502020204030204" pitchFamily="34" charset="0"/>
              </a:rPr>
              <a:t> </a:t>
            </a:r>
            <a:r>
              <a:rPr lang="en-US" sz="1200" b="0" i="0" dirty="0" err="1">
                <a:effectLst/>
                <a:latin typeface="Calibri" panose="020F0502020204030204" pitchFamily="34" charset="0"/>
              </a:rPr>
              <a:t>oseba</a:t>
            </a:r>
            <a:r>
              <a:rPr lang="en-US" sz="1200" b="0" i="0" dirty="0">
                <a:effectLst/>
                <a:latin typeface="Calibri" panose="020F0502020204030204" pitchFamily="34" charset="0"/>
              </a:rPr>
              <a:t> </a:t>
            </a:r>
            <a:r>
              <a:rPr lang="en-US" sz="1200" b="0" i="0" dirty="0" err="1">
                <a:solidFill>
                  <a:srgbClr val="000000"/>
                </a:solidFill>
                <a:effectLst/>
                <a:latin typeface="Calibri" panose="020F0502020204030204" pitchFamily="34" charset="0"/>
              </a:rPr>
              <a:t>lahko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zahteva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informacije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značaja</a:t>
            </a:r>
            <a:r>
              <a:rPr lang="en-US" sz="1200" b="0" i="0" dirty="0">
                <a:solidFill>
                  <a:srgbClr val="000000"/>
                </a:solidFill>
                <a:effectLst/>
                <a:latin typeface="Calibri" panose="020F0502020204030204" pitchFamily="34" charset="0"/>
              </a:rPr>
              <a:t>. To </a:t>
            </a:r>
            <a:r>
              <a:rPr lang="en-US" sz="1200" b="0" i="0" dirty="0" err="1">
                <a:solidFill>
                  <a:srgbClr val="000000"/>
                </a:solidFill>
                <a:effectLst/>
                <a:latin typeface="Calibri" panose="020F0502020204030204" pitchFamily="34" charset="0"/>
              </a:rPr>
              <a:t>pomeni</a:t>
            </a:r>
            <a:r>
              <a:rPr lang="en-US" sz="1200" b="0" i="0" dirty="0">
                <a:solidFill>
                  <a:srgbClr val="000000"/>
                </a:solidFill>
                <a:effectLst/>
                <a:latin typeface="Calibri" panose="020F0502020204030204" pitchFamily="34" charset="0"/>
              </a:rPr>
              <a:t>, da </a:t>
            </a:r>
            <a:r>
              <a:rPr lang="en-US" sz="1200" b="0" i="0" dirty="0" err="1">
                <a:solidFill>
                  <a:srgbClr val="000000"/>
                </a:solidFill>
                <a:effectLst/>
                <a:latin typeface="Calibri" panose="020F0502020204030204" pitchFamily="34" charset="0"/>
              </a:rPr>
              <a:t>ni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pomembno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ste</a:t>
            </a:r>
            <a:r>
              <a:rPr lang="en-US" sz="1200" b="0" i="0" dirty="0">
                <a:solidFill>
                  <a:srgbClr val="000000"/>
                </a:solidFill>
                <a:effectLst/>
                <a:latin typeface="Calibri" panose="020F0502020204030204" pitchFamily="34" charset="0"/>
              </a:rPr>
              <a:t> </a:t>
            </a:r>
            <a:r>
              <a:rPr lang="en-US" sz="1200" b="0" i="0" dirty="0" err="1">
                <a:effectLst/>
                <a:latin typeface="Calibri" panose="020F0502020204030204" pitchFamily="34" charset="0"/>
              </a:rPr>
              <a:t>državljan</a:t>
            </a:r>
            <a:r>
              <a:rPr lang="en-US" sz="1200" b="0" i="0" dirty="0">
                <a:effectLst/>
                <a:latin typeface="Calibri" panose="020F0502020204030204" pitchFamily="34" charset="0"/>
              </a:rPr>
              <a:t>, </a:t>
            </a:r>
            <a:r>
              <a:rPr lang="en-US" sz="1200" b="0" i="0" dirty="0" err="1">
                <a:effectLst/>
                <a:latin typeface="Calibri" panose="020F0502020204030204" pitchFamily="34" charset="0"/>
              </a:rPr>
              <a:t>tujec</a:t>
            </a:r>
            <a:r>
              <a:rPr lang="en-US" sz="1200" b="0" i="0" dirty="0">
                <a:effectLst/>
                <a:latin typeface="Calibri" panose="020F0502020204030204" pitchFamily="34" charset="0"/>
              </a:rPr>
              <a:t> z </a:t>
            </a:r>
            <a:r>
              <a:rPr lang="en-US" sz="1200" b="0" i="0" dirty="0" err="1">
                <a:effectLst/>
                <a:latin typeface="Calibri" panose="020F0502020204030204" pitchFamily="34" charset="0"/>
              </a:rPr>
              <a:t>dovoljenjem</a:t>
            </a:r>
            <a:r>
              <a:rPr lang="en-US" sz="1200" b="0" i="0" dirty="0">
                <a:effectLst/>
                <a:latin typeface="Calibri" panose="020F0502020204030204" pitchFamily="34" charset="0"/>
              </a:rPr>
              <a:t> za </a:t>
            </a:r>
            <a:r>
              <a:rPr lang="en-US" sz="1200" b="0" i="0" dirty="0" err="1">
                <a:effectLst/>
                <a:latin typeface="Calibri" panose="020F0502020204030204" pitchFamily="34" charset="0"/>
              </a:rPr>
              <a:t>prebivanje</a:t>
            </a:r>
            <a:r>
              <a:rPr lang="en-US" sz="1200" b="0" i="0" dirty="0">
                <a:effectLst/>
                <a:latin typeface="Calibri" panose="020F0502020204030204" pitchFamily="34" charset="0"/>
              </a:rPr>
              <a:t> </a:t>
            </a:r>
            <a:r>
              <a:rPr lang="en-US" sz="1200" b="0" i="0" dirty="0" err="1">
                <a:effectLst/>
                <a:latin typeface="Calibri" panose="020F0502020204030204" pitchFamily="34" charset="0"/>
              </a:rPr>
              <a:t>ali</a:t>
            </a:r>
            <a:r>
              <a:rPr lang="en-US" sz="1200" b="0" i="0" dirty="0">
                <a:effectLst/>
                <a:latin typeface="Calibri" panose="020F0502020204030204" pitchFamily="34" charset="0"/>
              </a:rPr>
              <a:t> </a:t>
            </a:r>
            <a:r>
              <a:rPr lang="en-US" sz="1200" b="0" i="0" dirty="0" err="1">
                <a:effectLst/>
                <a:latin typeface="Calibri" panose="020F0502020204030204" pitchFamily="34" charset="0"/>
              </a:rPr>
              <a:t>imate</a:t>
            </a:r>
            <a:r>
              <a:rPr lang="en-US" sz="1200" b="0" i="0" dirty="0">
                <a:effectLst/>
                <a:latin typeface="Calibri" panose="020F0502020204030204" pitchFamily="34" charset="0"/>
              </a:rPr>
              <a:t> </a:t>
            </a:r>
            <a:r>
              <a:rPr lang="en-US" sz="1200" b="0" i="0" dirty="0" err="1">
                <a:effectLst/>
                <a:latin typeface="Calibri" panose="020F0502020204030204" pitchFamily="34" charset="0"/>
              </a:rPr>
              <a:t>morda</a:t>
            </a:r>
            <a:r>
              <a:rPr lang="en-US" sz="1200" b="0" i="0" dirty="0">
                <a:effectLst/>
                <a:latin typeface="Calibri" panose="020F0502020204030204" pitchFamily="34" charset="0"/>
              </a:rPr>
              <a:t> </a:t>
            </a:r>
            <a:r>
              <a:rPr lang="en-US" sz="1200" b="0" i="0" dirty="0" err="1">
                <a:effectLst/>
                <a:latin typeface="Calibri" panose="020F0502020204030204" pitchFamily="34" charset="0"/>
              </a:rPr>
              <a:t>kakšen</a:t>
            </a:r>
            <a:r>
              <a:rPr lang="en-US" sz="1200" b="0" i="0" dirty="0">
                <a:effectLst/>
                <a:latin typeface="Calibri" panose="020F0502020204030204" pitchFamily="34" charset="0"/>
              </a:rPr>
              <a:t> drug </a:t>
            </a:r>
            <a:r>
              <a:rPr lang="en-US" sz="1200" b="0" i="0" dirty="0" err="1">
                <a:effectLst/>
                <a:latin typeface="Calibri" panose="020F0502020204030204" pitchFamily="34" charset="0"/>
              </a:rPr>
              <a:t>pravni</a:t>
            </a:r>
            <a:r>
              <a:rPr lang="en-US" sz="1200" b="0" i="0" dirty="0">
                <a:effectLst/>
                <a:latin typeface="Calibri" panose="020F0502020204030204" pitchFamily="34" charset="0"/>
              </a:rPr>
              <a:t> status</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tako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lahko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informacije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zahteva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vsaka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pravna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torej</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neodvisno</a:t>
            </a:r>
            <a:r>
              <a:rPr lang="en-US" sz="1200" b="0" i="0" dirty="0">
                <a:solidFill>
                  <a:srgbClr val="000000"/>
                </a:solidFill>
                <a:effectLst/>
                <a:latin typeface="Calibri" panose="020F0502020204030204" pitchFamily="34" charset="0"/>
              </a:rPr>
              <a:t> od </a:t>
            </a:r>
            <a:r>
              <a:rPr lang="en-US" sz="1200" b="0" i="0" dirty="0" err="1">
                <a:solidFill>
                  <a:srgbClr val="000000"/>
                </a:solidFill>
                <a:effectLst/>
                <a:latin typeface="Calibri" panose="020F0502020204030204" pitchFamily="34" charset="0"/>
              </a:rPr>
              <a:t>sedeža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dejstva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gre</a:t>
            </a:r>
            <a:r>
              <a:rPr lang="en-US" sz="1200" b="0" i="0" dirty="0">
                <a:solidFill>
                  <a:srgbClr val="000000"/>
                </a:solidFill>
                <a:effectLst/>
                <a:latin typeface="Calibri" panose="020F0502020204030204" pitchFamily="34" charset="0"/>
              </a:rPr>
              <a:t> za </a:t>
            </a:r>
            <a:r>
              <a:rPr lang="en-US" sz="1200" b="0" i="0" dirty="0" err="1">
                <a:solidFill>
                  <a:srgbClr val="000000"/>
                </a:solidFill>
                <a:effectLst/>
                <a:latin typeface="Calibri" panose="020F0502020204030204" pitchFamily="34" charset="0"/>
              </a:rPr>
              <a:t>društvo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delniško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družbo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banko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drugih</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opredelilnih</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elementov</a:t>
            </a:r>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11</a:t>
            </a:fld>
            <a:endParaRPr lang="sl-SI"/>
          </a:p>
        </p:txBody>
      </p:sp>
    </p:spTree>
    <p:extLst>
      <p:ext uri="{BB962C8B-B14F-4D97-AF65-F5344CB8AC3E}">
        <p14:creationId xmlns:p14="http://schemas.microsoft.com/office/powerpoint/2010/main" val="118298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sz="1200" b="0" i="0" dirty="0" err="1">
                <a:solidFill>
                  <a:srgbClr val="000000"/>
                </a:solidFill>
                <a:effectLst/>
                <a:latin typeface="Calibri" panose="020F0502020204030204" pitchFamily="34" charset="0"/>
              </a:rPr>
              <a:t>Informacije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značaja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vam</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morajo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posredovati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državni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organi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organi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lokalnih</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skupnosti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agencije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skladi</a:t>
            </a:r>
            <a:r>
              <a:rPr lang="en-US" sz="1200" b="0" i="0" dirty="0">
                <a:solidFill>
                  <a:srgbClr val="000000"/>
                </a:solidFill>
                <a:effectLst/>
                <a:latin typeface="Calibri" panose="020F0502020204030204" pitchFamily="34" charset="0"/>
              </a:rPr>
              <a:t> in </a:t>
            </a:r>
            <a:r>
              <a:rPr lang="en-US" sz="1200" b="0" i="0" dirty="0" err="1">
                <a:solidFill>
                  <a:srgbClr val="000000"/>
                </a:solidFill>
                <a:effectLst/>
                <a:latin typeface="Calibri" panose="020F0502020204030204" pitchFamily="34" charset="0"/>
              </a:rPr>
              <a:t>druge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nosilci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javnih</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pooblastil</a:t>
            </a:r>
            <a:r>
              <a:rPr lang="en-US" sz="1200" b="0" i="0" dirty="0">
                <a:solidFill>
                  <a:srgbClr val="000000"/>
                </a:solidFill>
                <a:effectLst/>
                <a:latin typeface="Calibri" panose="020F0502020204030204" pitchFamily="34" charset="0"/>
              </a:rPr>
              <a:t> in </a:t>
            </a:r>
            <a:r>
              <a:rPr lang="en-US" sz="1200" b="0" i="0" dirty="0" err="1">
                <a:solidFill>
                  <a:srgbClr val="000000"/>
                </a:solidFill>
                <a:effectLst/>
                <a:latin typeface="Calibri" panose="020F0502020204030204" pitchFamily="34" charset="0"/>
              </a:rPr>
              <a:t>izvajalci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javnih</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služb</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Vse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te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imajo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Zakonu</a:t>
            </a:r>
            <a:r>
              <a:rPr lang="en-US" sz="1200" b="0" i="0" dirty="0">
                <a:solidFill>
                  <a:srgbClr val="000000"/>
                </a:solidFill>
                <a:effectLst/>
                <a:latin typeface="Calibri" panose="020F0502020204030204" pitchFamily="34" charset="0"/>
              </a:rPr>
              <a:t> o </a:t>
            </a:r>
            <a:r>
              <a:rPr lang="en-US" sz="1200" b="0" i="0" dirty="0" err="1">
                <a:solidFill>
                  <a:srgbClr val="000000"/>
                </a:solidFill>
                <a:effectLst/>
                <a:latin typeface="Calibri" panose="020F0502020204030204" pitchFamily="34" charset="0"/>
              </a:rPr>
              <a:t>dostopu</a:t>
            </a:r>
            <a:r>
              <a:rPr lang="en-US" sz="1200" b="0" i="0" dirty="0">
                <a:solidFill>
                  <a:srgbClr val="000000"/>
                </a:solidFill>
                <a:effectLst/>
                <a:latin typeface="Calibri" panose="020F0502020204030204" pitchFamily="34" charset="0"/>
              </a:rPr>
              <a:t> do </a:t>
            </a:r>
            <a:r>
              <a:rPr lang="en-US" sz="1200" b="0" i="0" dirty="0" err="1">
                <a:solidFill>
                  <a:srgbClr val="000000"/>
                </a:solidFill>
                <a:effectLst/>
                <a:latin typeface="Calibri" panose="020F0502020204030204" pitchFamily="34" charset="0"/>
              </a:rPr>
              <a:t>informacij</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značaja</a:t>
            </a:r>
            <a:r>
              <a:rPr lang="en-US" sz="1200" b="0" i="0" dirty="0">
                <a:solidFill>
                  <a:srgbClr val="000000"/>
                </a:solidFill>
                <a:effectLst/>
                <a:latin typeface="Calibri" panose="020F0502020204030204" pitchFamily="34" charset="0"/>
              </a:rPr>
              <a:t> (v </a:t>
            </a:r>
            <a:r>
              <a:rPr lang="en-US" sz="1200" b="0" i="0" dirty="0" err="1">
                <a:solidFill>
                  <a:srgbClr val="000000"/>
                </a:solidFill>
                <a:effectLst/>
                <a:latin typeface="Calibri" panose="020F0502020204030204" pitchFamily="34" charset="0"/>
              </a:rPr>
              <a:t>nadaljevanju</a:t>
            </a:r>
            <a:r>
              <a:rPr lang="en-US" sz="1200" b="0" i="0" dirty="0">
                <a:solidFill>
                  <a:srgbClr val="000000"/>
                </a:solidFill>
                <a:effectLst/>
                <a:latin typeface="Calibri" panose="020F0502020204030204" pitchFamily="34" charset="0"/>
              </a:rPr>
              <a:t> ZDIJZ) </a:t>
            </a:r>
            <a:r>
              <a:rPr lang="en-US" sz="1200" b="0" i="0" dirty="0" err="1">
                <a:solidFill>
                  <a:srgbClr val="000000"/>
                </a:solidFill>
                <a:effectLst/>
                <a:latin typeface="Calibri" panose="020F0502020204030204" pitchFamily="34" charset="0"/>
              </a:rPr>
              <a:t>enotno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poimenovanje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tj</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organi</a:t>
            </a:r>
            <a:r>
              <a:rPr lang="en-US" sz="1200" b="0" i="0" dirty="0">
                <a:solidFill>
                  <a:srgbClr val="000000"/>
                </a:solidFill>
                <a:effectLst/>
                <a:latin typeface="Calibri" panose="020F0502020204030204" pitchFamily="34" charset="0"/>
              </a:rPr>
              <a:t>.  </a:t>
            </a:r>
            <a:endParaRPr lang="en-US" sz="105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Poleg </a:t>
            </a:r>
            <a:r>
              <a:rPr lang="en-US" sz="1200" b="0" i="0" dirty="0" err="1">
                <a:solidFill>
                  <a:srgbClr val="000000"/>
                </a:solidFill>
                <a:effectLst/>
                <a:latin typeface="Calibri" panose="020F0502020204030204" pitchFamily="34" charset="0"/>
              </a:rPr>
              <a:t>organov</a:t>
            </a:r>
            <a:r>
              <a:rPr lang="en-US" sz="1200" b="0" i="0" dirty="0">
                <a:solidFill>
                  <a:srgbClr val="000000"/>
                </a:solidFill>
                <a:effectLst/>
                <a:latin typeface="Calibri" panose="020F0502020204030204" pitchFamily="34" charset="0"/>
              </a:rPr>
              <a:t> pa </a:t>
            </a:r>
            <a:r>
              <a:rPr lang="en-US" sz="1200" b="0" i="0" dirty="0" err="1">
                <a:solidFill>
                  <a:srgbClr val="000000"/>
                </a:solidFill>
                <a:effectLst/>
                <a:latin typeface="Calibri" panose="020F0502020204030204" pitchFamily="34" charset="0"/>
              </a:rPr>
              <a:t>vam</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morajo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informacije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posredovati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tudi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t.i.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subjekti</a:t>
            </a:r>
            <a:r>
              <a:rPr lang="en-US" sz="1200" b="0" i="0" dirty="0">
                <a:solidFill>
                  <a:srgbClr val="000000"/>
                </a:solidFill>
                <a:effectLst/>
                <a:latin typeface="Calibri" panose="020F0502020204030204" pitchFamily="34" charset="0"/>
              </a:rPr>
              <a:t> pod </a:t>
            </a:r>
            <a:r>
              <a:rPr lang="en-US" sz="1200" b="0" i="0" dirty="0" err="1">
                <a:solidFill>
                  <a:srgbClr val="000000"/>
                </a:solidFill>
                <a:effectLst/>
                <a:latin typeface="Calibri" panose="020F0502020204030204" pitchFamily="34" charset="0"/>
              </a:rPr>
              <a:t>prevlaujočim</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vplivom</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Storgo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zakonska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opredelitev</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glej</a:t>
            </a:r>
            <a:r>
              <a:rPr lang="en-US" sz="1200" b="0" i="0" dirty="0">
                <a:solidFill>
                  <a:srgbClr val="000000"/>
                </a:solidFill>
                <a:effectLst/>
                <a:latin typeface="Calibri" panose="020F0502020204030204" pitchFamily="34" charset="0"/>
              </a:rPr>
              <a:t> 1.a. </a:t>
            </a:r>
            <a:r>
              <a:rPr lang="en-US" sz="1200" b="0" i="0" dirty="0" err="1">
                <a:solidFill>
                  <a:srgbClr val="000000"/>
                </a:solidFill>
                <a:effectLst/>
                <a:latin typeface="Calibri" panose="020F0502020204030204" pitchFamily="34" charset="0"/>
              </a:rPr>
              <a:t>čl</a:t>
            </a:r>
            <a:r>
              <a:rPr lang="en-US" sz="1200" b="0" i="0" dirty="0">
                <a:solidFill>
                  <a:srgbClr val="000000"/>
                </a:solidFill>
                <a:effectLst/>
                <a:latin typeface="Calibri" panose="020F0502020204030204" pitchFamily="34" charset="0"/>
              </a:rPr>
              <a:t>. ZDIJZ) </a:t>
            </a:r>
            <a:r>
              <a:rPr lang="en-US" sz="1200" b="0" i="0" dirty="0" err="1">
                <a:solidFill>
                  <a:srgbClr val="000000"/>
                </a:solidFill>
                <a:effectLst/>
                <a:latin typeface="Calibri" panose="020F0502020204030204" pitchFamily="34" charset="0"/>
              </a:rPr>
              <a:t>pravi</a:t>
            </a:r>
            <a:r>
              <a:rPr lang="en-US" sz="1200" b="0" i="0" dirty="0">
                <a:solidFill>
                  <a:srgbClr val="000000"/>
                </a:solidFill>
                <a:effectLst/>
                <a:latin typeface="Calibri" panose="020F0502020204030204" pitchFamily="34" charset="0"/>
              </a:rPr>
              <a:t>, da so to </a:t>
            </a:r>
            <a:r>
              <a:rPr lang="en-US" sz="1200" b="0" i="0" dirty="0" err="1">
                <a:solidFill>
                  <a:srgbClr val="000000"/>
                </a:solidFill>
                <a:effectLst/>
                <a:latin typeface="Calibri" panose="020F0502020204030204" pitchFamily="34" charset="0"/>
              </a:rPr>
              <a:t>gospodarske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družbe</a:t>
            </a:r>
            <a:r>
              <a:rPr lang="en-US" sz="1200" b="0" i="0" dirty="0">
                <a:solidFill>
                  <a:srgbClr val="000000"/>
                </a:solidFill>
                <a:effectLst/>
                <a:latin typeface="Calibri" panose="020F0502020204030204" pitchFamily="34" charset="0"/>
              </a:rPr>
              <a:t> in </a:t>
            </a:r>
            <a:r>
              <a:rPr lang="en-US" sz="1200" b="0" i="0" dirty="0" err="1">
                <a:solidFill>
                  <a:srgbClr val="000000"/>
                </a:solidFill>
                <a:effectLst/>
                <a:latin typeface="Calibri" panose="020F0502020204030204" pitchFamily="34" charset="0"/>
              </a:rPr>
              <a:t>druge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pravne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zasebnega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a:t>
            </a:r>
            <a:r>
              <a:rPr lang="en-US" sz="1200" b="0" i="0" dirty="0">
                <a:solidFill>
                  <a:srgbClr val="000000"/>
                </a:solidFill>
                <a:effectLst/>
                <a:latin typeface="Calibri" panose="020F0502020204030204" pitchFamily="34" charset="0"/>
              </a:rPr>
              <a:t> pod </a:t>
            </a:r>
            <a:r>
              <a:rPr lang="en-US" sz="1200" b="0" i="0" dirty="0" err="1">
                <a:solidFill>
                  <a:srgbClr val="000000"/>
                </a:solidFill>
                <a:effectLst/>
                <a:latin typeface="Calibri" panose="020F0502020204030204" pitchFamily="34" charset="0"/>
              </a:rPr>
              <a:t>neposrednim</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posrednim</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prevladujočim</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vplivom</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posamično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skupaj</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Republike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Slovenije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samoupravnih</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lokalnih</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skupnosti</a:t>
            </a:r>
            <a:r>
              <a:rPr lang="en-US" sz="1200" b="0" i="0" dirty="0">
                <a:solidFill>
                  <a:srgbClr val="000000"/>
                </a:solidFill>
                <a:effectLst/>
                <a:latin typeface="Calibri" panose="020F0502020204030204" pitchFamily="34" charset="0"/>
              </a:rPr>
              <a:t> in </a:t>
            </a:r>
            <a:r>
              <a:rPr lang="en-US" sz="1200" b="0" i="0" dirty="0" err="1">
                <a:solidFill>
                  <a:srgbClr val="000000"/>
                </a:solidFill>
                <a:effectLst/>
                <a:latin typeface="Calibri" panose="020F0502020204030204" pitchFamily="34" charset="0"/>
              </a:rPr>
              <a:t>drugih</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čemer</a:t>
            </a:r>
            <a:r>
              <a:rPr lang="en-US" sz="1200" b="0" i="0" dirty="0">
                <a:solidFill>
                  <a:srgbClr val="000000"/>
                </a:solidFill>
                <a:effectLst/>
                <a:latin typeface="Calibri" panose="020F0502020204030204" pitchFamily="34" charset="0"/>
              </a:rPr>
              <a:t> do </a:t>
            </a:r>
            <a:r>
              <a:rPr lang="en-US" sz="1200" b="0" i="0" dirty="0" err="1">
                <a:solidFill>
                  <a:srgbClr val="000000"/>
                </a:solidFill>
                <a:effectLst/>
                <a:latin typeface="Calibri" panose="020F0502020204030204" pitchFamily="34" charset="0"/>
              </a:rPr>
              <a:t>prevladujočega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vpliva</a:t>
            </a:r>
            <a:r>
              <a:rPr lang="en-US" sz="1200" b="0" i="0" dirty="0">
                <a:solidFill>
                  <a:srgbClr val="000000"/>
                </a:solidFill>
                <a:effectLst/>
                <a:latin typeface="Calibri" panose="020F0502020204030204" pitchFamily="34" charset="0"/>
              </a:rPr>
              <a:t> pride, ko </a:t>
            </a:r>
            <a:r>
              <a:rPr lang="en-US" sz="1200" b="0" i="0" dirty="0" err="1">
                <a:solidFill>
                  <a:srgbClr val="000000"/>
                </a:solidFill>
                <a:effectLst/>
                <a:latin typeface="Calibri" panose="020F0502020204030204" pitchFamily="34" charset="0"/>
              </a:rPr>
              <a:t>Republika</a:t>
            </a:r>
            <a:r>
              <a:rPr lang="en-US" sz="1200" b="0" i="0" dirty="0">
                <a:solidFill>
                  <a:srgbClr val="000000"/>
                </a:solidFill>
                <a:effectLst/>
                <a:latin typeface="Calibri" panose="020F0502020204030204" pitchFamily="34" charset="0"/>
              </a:rPr>
              <a:t> Slovenija, </a:t>
            </a:r>
            <a:r>
              <a:rPr lang="en-US" sz="1200" b="0" i="0" dirty="0" err="1">
                <a:solidFill>
                  <a:srgbClr val="000000"/>
                </a:solidFill>
                <a:effectLst/>
                <a:latin typeface="Calibri" panose="020F0502020204030204" pitchFamily="34" charset="0"/>
              </a:rPr>
              <a:t>samoupravne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lokalne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skupnosti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druge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javnega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posamično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skupaj</a:t>
            </a:r>
            <a:r>
              <a:rPr lang="en-US" sz="1200" b="0" i="0" dirty="0">
                <a:solidFill>
                  <a:srgbClr val="000000"/>
                </a:solidFill>
                <a:effectLst/>
                <a:latin typeface="Calibri" panose="020F0502020204030204" pitchFamily="34" charset="0"/>
              </a:rPr>
              <a:t>: </a:t>
            </a:r>
            <a:endParaRPr lang="en-US" sz="105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v </a:t>
            </a:r>
            <a:r>
              <a:rPr lang="en-US" sz="1200" b="0" i="0" dirty="0" err="1">
                <a:solidFill>
                  <a:srgbClr val="000000"/>
                </a:solidFill>
                <a:effectLst/>
                <a:latin typeface="Calibri" panose="020F0502020204030204" pitchFamily="34" charset="0"/>
              </a:rPr>
              <a:t>gospodarski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družbi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neposredno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posredno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prek</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druge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gospodarske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družbe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druge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pravne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zasebnega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lahko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izvajajo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prevladujoč</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vpliv</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podlagi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večinskega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deleža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vpisanega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kapitala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imajo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pravico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nadzora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večine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lahko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imenujejo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več</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kot</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polovico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članov</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poslovodnega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nadzornega</a:t>
            </a:r>
            <a:r>
              <a:rPr lang="en-US" sz="1200" b="0" i="0" dirty="0">
                <a:solidFill>
                  <a:srgbClr val="000000"/>
                </a:solidFill>
                <a:effectLst/>
                <a:latin typeface="Calibri" panose="020F0502020204030204" pitchFamily="34" charset="0"/>
              </a:rPr>
              <a:t> organa,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endParaRPr lang="en-US" sz="105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v </a:t>
            </a:r>
            <a:r>
              <a:rPr lang="en-US" sz="1200" b="0" i="0" dirty="0" err="1">
                <a:solidFill>
                  <a:srgbClr val="000000"/>
                </a:solidFill>
                <a:effectLst/>
                <a:latin typeface="Calibri" panose="020F0502020204030204" pitchFamily="34" charset="0"/>
              </a:rPr>
              <a:t>drugi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pravni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zasebnega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a:t>
            </a:r>
            <a:r>
              <a:rPr lang="en-US" sz="1200" b="0" i="0" dirty="0">
                <a:solidFill>
                  <a:srgbClr val="000000"/>
                </a:solidFill>
                <a:effectLst/>
                <a:latin typeface="Calibri" panose="020F0502020204030204" pitchFamily="34" charset="0"/>
              </a:rPr>
              <a:t>, ki </a:t>
            </a:r>
            <a:r>
              <a:rPr lang="en-US" sz="1200" b="0" i="0" dirty="0" err="1">
                <a:solidFill>
                  <a:srgbClr val="000000"/>
                </a:solidFill>
                <a:effectLst/>
                <a:latin typeface="Calibri" panose="020F0502020204030204" pitchFamily="34" charset="0"/>
              </a:rPr>
              <a:t>ni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gospodarska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družba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neposredno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posredno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prek</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druge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gospodarske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družbe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ali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druge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pravne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osebe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zasebnega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prava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nastopajo</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kot</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ustanovitelji</a:t>
            </a:r>
            <a:r>
              <a:rPr lang="en-US" sz="1200" b="0" i="0" dirty="0">
                <a:solidFill>
                  <a:srgbClr val="000000"/>
                </a:solidFill>
                <a:effectLst/>
                <a:latin typeface="Calibri" panose="020F0502020204030204" pitchFamily="34" charset="0"/>
              </a:rPr>
              <a:t>. </a:t>
            </a:r>
            <a:endParaRPr lang="en-US" sz="105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Pod </a:t>
            </a:r>
            <a:r>
              <a:rPr lang="en-US" sz="1200" b="0" i="0" dirty="0" err="1">
                <a:solidFill>
                  <a:srgbClr val="000000"/>
                </a:solidFill>
                <a:effectLst/>
                <a:latin typeface="Calibri" panose="020F0502020204030204" pitchFamily="34" charset="0"/>
              </a:rPr>
              <a:t>prevladujočim</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vplivom</a:t>
            </a:r>
            <a:r>
              <a:rPr lang="en-US" sz="1200" b="0" i="0" dirty="0">
                <a:solidFill>
                  <a:srgbClr val="000000"/>
                </a:solidFill>
                <a:effectLst/>
                <a:latin typeface="Calibri" panose="020F0502020204030204" pitchFamily="34" charset="0"/>
              </a:rPr>
              <a:t> pa je </a:t>
            </a:r>
            <a:r>
              <a:rPr lang="en-US" sz="1200" b="0" i="0" dirty="0" err="1">
                <a:solidFill>
                  <a:srgbClr val="000000"/>
                </a:solidFill>
                <a:effectLst/>
                <a:latin typeface="Calibri" panose="020F0502020204030204" pitchFamily="34" charset="0"/>
              </a:rPr>
              <a:t>tudi</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banka</a:t>
            </a:r>
            <a:r>
              <a:rPr lang="en-US" sz="1200" b="0" i="0" dirty="0">
                <a:solidFill>
                  <a:srgbClr val="000000"/>
                </a:solidFill>
                <a:effectLst/>
                <a:latin typeface="Calibri" panose="020F0502020204030204" pitchFamily="34" charset="0"/>
              </a:rPr>
              <a:t>, ki je </a:t>
            </a:r>
            <a:r>
              <a:rPr lang="en-US" sz="1200" b="0" i="0" dirty="0" err="1">
                <a:solidFill>
                  <a:srgbClr val="000000"/>
                </a:solidFill>
                <a:effectLst/>
                <a:latin typeface="Calibri" panose="020F0502020204030204" pitchFamily="34" charset="0"/>
              </a:rPr>
              <a:t>deležna</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ukrepov</a:t>
            </a:r>
            <a:r>
              <a:rPr lang="en-US" sz="1200" b="0" i="0" dirty="0">
                <a:solidFill>
                  <a:srgbClr val="000000"/>
                </a:solidFill>
                <a:effectLst/>
                <a:latin typeface="Calibri" panose="020F0502020204030204" pitchFamily="34" charset="0"/>
              </a:rPr>
              <a:t> za </a:t>
            </a:r>
            <a:r>
              <a:rPr lang="en-US" sz="1200" b="0" i="0" dirty="0" err="1">
                <a:solidFill>
                  <a:srgbClr val="000000"/>
                </a:solidFill>
                <a:effectLst/>
                <a:latin typeface="Calibri" panose="020F0502020204030204" pitchFamily="34" charset="0"/>
              </a:rPr>
              <a:t>krepitev</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stabilnosti</a:t>
            </a:r>
            <a:r>
              <a:rPr lang="en-US" sz="1200" b="0" i="0" dirty="0">
                <a:solidFill>
                  <a:srgbClr val="000000"/>
                </a:solidFill>
                <a:effectLst/>
                <a:latin typeface="Calibri" panose="020F0502020204030204" pitchFamily="34" charset="0"/>
              </a:rPr>
              <a:t> bank. </a:t>
            </a:r>
            <a:endParaRPr lang="en-US" sz="105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 </a:t>
            </a:r>
            <a:endParaRPr lang="en-US" sz="105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C9D1356-5C01-4B55-8C3D-5EFE4596F4E2}" type="slidenum">
              <a:rPr lang="sl-SI" smtClean="0"/>
              <a:t>12</a:t>
            </a:fld>
            <a:endParaRPr lang="sl-SI"/>
          </a:p>
        </p:txBody>
      </p:sp>
    </p:spTree>
    <p:extLst>
      <p:ext uri="{BB962C8B-B14F-4D97-AF65-F5344CB8AC3E}">
        <p14:creationId xmlns:p14="http://schemas.microsoft.com/office/powerpoint/2010/main" val="306213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sl-SI" sz="1200" b="0" i="0" dirty="0">
                <a:solidFill>
                  <a:srgbClr val="000000"/>
                </a:solidFill>
                <a:effectLst/>
                <a:latin typeface="Calibri" panose="020F0502020204030204" pitchFamily="34" charset="0"/>
              </a:rPr>
              <a:t>ZDIJZ sicer ne izključuje neformalne oblike za zahtevo za dostop do IJZ. Razlika med formalno in neformalno obliko je, da v primeru neformalne (na primer ustno) prosilec po zakonu nima zagotovljenega pravnega varstva.</a:t>
            </a:r>
            <a:endParaRPr lang="en-US" sz="1200" b="0" i="0" dirty="0">
              <a:solidFill>
                <a:srgbClr val="000000"/>
              </a:solidFill>
              <a:effectLst/>
              <a:latin typeface="Calibri" panose="020F0502020204030204" pitchFamily="34" charset="0"/>
            </a:endParaRPr>
          </a:p>
          <a:p>
            <a:pPr algn="l" rtl="0" fontAlgn="base"/>
            <a:endParaRPr lang="en-US" sz="1000" b="0" i="0" dirty="0">
              <a:solidFill>
                <a:srgbClr val="000000"/>
              </a:solidFill>
              <a:effectLst/>
              <a:latin typeface="Calibri" panose="020F0502020204030204" pitchFamily="34" charset="0"/>
            </a:endParaRPr>
          </a:p>
          <a:p>
            <a:pPr algn="l" rtl="0" fontAlgn="base"/>
            <a:r>
              <a:rPr lang="sl-SI" sz="1000" b="0" i="0" dirty="0">
                <a:solidFill>
                  <a:srgbClr val="000000"/>
                </a:solidFill>
                <a:effectLst/>
                <a:latin typeface="Calibri" panose="020F0502020204030204" pitchFamily="34" charset="0"/>
              </a:rPr>
              <a:t>V zahtevi ne navajajte: argumentov ali pojasnil, ki podpirajo vaše delovanje; izjav, ki bi lahko škodile ugledu ali užalile druge; ne iščite pojasnil, izjav, razlag, potrditev ali zanikanja obtožb. </a:t>
            </a:r>
            <a:endParaRPr lang="sl-SI" b="0" i="0" dirty="0">
              <a:solidFill>
                <a:srgbClr val="000000"/>
              </a:solidFill>
              <a:effectLst/>
              <a:latin typeface="Segoe UI" panose="020B0502040204020203" pitchFamily="34" charset="0"/>
            </a:endParaRPr>
          </a:p>
          <a:p>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14</a:t>
            </a:fld>
            <a:endParaRPr lang="sl-SI"/>
          </a:p>
        </p:txBody>
      </p:sp>
    </p:spTree>
    <p:extLst>
      <p:ext uri="{BB962C8B-B14F-4D97-AF65-F5344CB8AC3E}">
        <p14:creationId xmlns:p14="http://schemas.microsoft.com/office/powerpoint/2010/main" val="14764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l-SI" sz="1200" dirty="0">
                <a:solidFill>
                  <a:srgbClr val="FEFFFF"/>
                </a:solidFill>
              </a:rPr>
              <a:t>Odločitev o tem sprejme predstojnik organa ali za to določena uradna oseba. </a:t>
            </a:r>
          </a:p>
          <a:p>
            <a:pPr marL="0" indent="0">
              <a:buNone/>
            </a:pPr>
            <a:endParaRPr lang="en-US" sz="1200" dirty="0">
              <a:solidFill>
                <a:srgbClr val="FEFFFF"/>
              </a:solidFill>
            </a:endParaRPr>
          </a:p>
          <a:p>
            <a:r>
              <a:rPr lang="sl-SI" dirty="0"/>
              <a:t>O podaljšanju roka in razlogih za podaljšanje mora organ dolžan odločiti s sklepom, ki ga mora sprejeti najkasneje v  15. delovnih dneh po prejemu zahteve in proti kateremu se prosilec ne more pritožiti. </a:t>
            </a:r>
          </a:p>
          <a:p>
            <a:endParaRPr lang="sl-SI" dirty="0"/>
          </a:p>
          <a:p>
            <a:pPr marL="0" indent="0">
              <a:buNone/>
            </a:pPr>
            <a:r>
              <a:rPr lang="sl-SI" sz="1200" dirty="0">
                <a:solidFill>
                  <a:srgbClr val="FEFFFF"/>
                </a:solidFill>
              </a:rPr>
              <a:t>V primeru, da organ:</a:t>
            </a:r>
            <a:endParaRPr lang="sl-SI" sz="1200" dirty="0">
              <a:solidFill>
                <a:srgbClr val="FEFFFF"/>
              </a:solidFill>
              <a:cs typeface="Calibri"/>
            </a:endParaRPr>
          </a:p>
          <a:p>
            <a:r>
              <a:rPr lang="sl-SI" sz="1200" dirty="0">
                <a:solidFill>
                  <a:srgbClr val="FEFFFF"/>
                </a:solidFill>
              </a:rPr>
              <a:t>zahtevi ugodi - ustvari o tem uradni zaznamek in prosilcu takoj omogoči seznanitev z informacijo oziroma vpogled, elektronski zapis, prepis ali kopijo; </a:t>
            </a:r>
            <a:endParaRPr lang="sl-SI" sz="1200" dirty="0">
              <a:solidFill>
                <a:srgbClr val="FEFFFF"/>
              </a:solidFill>
              <a:cs typeface="Calibri"/>
            </a:endParaRPr>
          </a:p>
          <a:p>
            <a:r>
              <a:rPr lang="sl-SI" sz="1200" dirty="0">
                <a:solidFill>
                  <a:srgbClr val="FEFFFF"/>
                </a:solidFill>
              </a:rPr>
              <a:t>zahtevo deloma/v celoti zavrne </a:t>
            </a:r>
            <a:r>
              <a:rPr lang="sl-SI" sz="1200" dirty="0">
                <a:solidFill>
                  <a:srgbClr val="FEFFFF"/>
                </a:solidFill>
                <a:ea typeface="+mn-lt"/>
                <a:cs typeface="+mn-lt"/>
              </a:rPr>
              <a:t>-</a:t>
            </a:r>
            <a:r>
              <a:rPr lang="sl-SI" sz="1200" dirty="0">
                <a:solidFill>
                  <a:srgbClr val="FEFFFF"/>
                </a:solidFill>
              </a:rPr>
              <a:t> o tem sestavi pisno tj. zavrnilno odločbo, v kateri mora pojasniti, zakaj zahtevi ni bilo ugodeno, ter podati pravni pouk, iz katerega izhajajo možnosti in ustrezen postopek ter roki za uveljavljanje pravnega sredstva zoper odločitev.</a:t>
            </a:r>
            <a:endParaRPr lang="sl-SI" sz="1200" dirty="0">
              <a:solidFill>
                <a:srgbClr val="FEFFFF"/>
              </a:solidFill>
              <a:cs typeface="Calibri" panose="020F0502020204030204"/>
            </a:endParaRPr>
          </a:p>
          <a:p>
            <a:endParaRPr lang="sl-SI" dirty="0"/>
          </a:p>
          <a:p>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15</a:t>
            </a:fld>
            <a:endParaRPr lang="sl-SI"/>
          </a:p>
        </p:txBody>
      </p:sp>
    </p:spTree>
    <p:extLst>
      <p:ext uri="{BB962C8B-B14F-4D97-AF65-F5344CB8AC3E}">
        <p14:creationId xmlns:p14="http://schemas.microsoft.com/office/powerpoint/2010/main" val="238433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Več primerov: </a:t>
            </a:r>
            <a:r>
              <a:rPr lang="sl-SI" sz="1200" dirty="0">
                <a:hlinkClick r:id="rId3"/>
              </a:rPr>
              <a:t>https://www.transparency.si/novica/informacije-javnega-znacaja-kako-odzivna-so-ministrstva-in-mestne-obcine/</a:t>
            </a:r>
            <a:r>
              <a:rPr lang="en-US" sz="1200" dirty="0"/>
              <a:t> </a:t>
            </a:r>
            <a:endParaRPr lang="sl-SI" dirty="0"/>
          </a:p>
        </p:txBody>
      </p:sp>
      <p:sp>
        <p:nvSpPr>
          <p:cNvPr id="4" name="Slide Number Placeholder 3"/>
          <p:cNvSpPr>
            <a:spLocks noGrp="1"/>
          </p:cNvSpPr>
          <p:nvPr>
            <p:ph type="sldNum" sz="quarter" idx="5"/>
          </p:nvPr>
        </p:nvSpPr>
        <p:spPr/>
        <p:txBody>
          <a:bodyPr/>
          <a:lstStyle/>
          <a:p>
            <a:fld id="{4C9D1356-5C01-4B55-8C3D-5EFE4596F4E2}" type="slidenum">
              <a:rPr lang="sl-SI" smtClean="0"/>
              <a:t>18</a:t>
            </a:fld>
            <a:endParaRPr lang="sl-SI"/>
          </a:p>
        </p:txBody>
      </p:sp>
    </p:spTree>
    <p:extLst>
      <p:ext uri="{BB962C8B-B14F-4D97-AF65-F5344CB8AC3E}">
        <p14:creationId xmlns:p14="http://schemas.microsoft.com/office/powerpoint/2010/main" val="4246323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69E8A0-A9A5-4D8E-BBEC-112A652F70E0}" type="datetimeFigureOut">
              <a:rPr lang="sl-SI" smtClean="0"/>
              <a:t>31. 01. 2024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06AA00B-3A95-44C8-86B2-3D65E8818BAF}" type="slidenum">
              <a:rPr lang="sl-SI" smtClean="0"/>
              <a:t>‹#›</a:t>
            </a:fld>
            <a:endParaRPr lang="sl-SI"/>
          </a:p>
        </p:txBody>
      </p:sp>
      <p:sp>
        <p:nvSpPr>
          <p:cNvPr id="10" name="Rectangle 9">
            <a:extLst>
              <a:ext uri="{FF2B5EF4-FFF2-40B4-BE49-F238E27FC236}">
                <a16:creationId xmlns:a16="http://schemas.microsoft.com/office/drawing/2014/main" id="{02B040BB-6FD9-4FF0-F9DF-04298C48DAE2}"/>
              </a:ext>
            </a:extLst>
          </p:cNvPr>
          <p:cNvSpPr/>
          <p:nvPr userDrawn="1"/>
        </p:nvSpPr>
        <p:spPr>
          <a:xfrm>
            <a:off x="6090991" y="371498"/>
            <a:ext cx="3136232" cy="1355034"/>
          </a:xfrm>
          <a:prstGeom prst="rect">
            <a:avLst/>
          </a:prstGeom>
          <a:blipFill>
            <a:blip r:embed="rId2"/>
            <a:stretch>
              <a:fillRect/>
            </a:stretch>
          </a:blipFill>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4B0028E-9920-8A6D-4B38-ABEFF608EADB}"/>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9562321" y="5303017"/>
            <a:ext cx="2854825" cy="1484962"/>
          </a:xfrm>
          <a:prstGeom prst="rect">
            <a:avLst/>
          </a:prstGeom>
        </p:spPr>
      </p:pic>
    </p:spTree>
    <p:extLst>
      <p:ext uri="{BB962C8B-B14F-4D97-AF65-F5344CB8AC3E}">
        <p14:creationId xmlns:p14="http://schemas.microsoft.com/office/powerpoint/2010/main" val="239018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9E8A0-A9A5-4D8E-BBEC-112A652F70E0}" type="datetimeFigureOut">
              <a:rPr lang="sl-SI" smtClean="0"/>
              <a:t>31. 01. 2024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06AA00B-3A95-44C8-86B2-3D65E8818BAF}" type="slidenum">
              <a:rPr lang="sl-SI" smtClean="0"/>
              <a:t>‹#›</a:t>
            </a:fld>
            <a:endParaRPr lang="sl-SI"/>
          </a:p>
        </p:txBody>
      </p:sp>
    </p:spTree>
    <p:extLst>
      <p:ext uri="{BB962C8B-B14F-4D97-AF65-F5344CB8AC3E}">
        <p14:creationId xmlns:p14="http://schemas.microsoft.com/office/powerpoint/2010/main" val="106447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E69E8A0-A9A5-4D8E-BBEC-112A652F70E0}" type="datetimeFigureOut">
              <a:rPr lang="sl-SI" smtClean="0"/>
              <a:t>31. 01. 2024</a:t>
            </a:fld>
            <a:endParaRPr lang="sl-SI"/>
          </a:p>
        </p:txBody>
      </p:sp>
      <p:sp>
        <p:nvSpPr>
          <p:cNvPr id="5" name="Footer Placeholder 4"/>
          <p:cNvSpPr>
            <a:spLocks noGrp="1"/>
          </p:cNvSpPr>
          <p:nvPr>
            <p:ph type="ftr" sz="quarter" idx="11"/>
          </p:nvPr>
        </p:nvSpPr>
        <p:spPr>
          <a:xfrm>
            <a:off x="3776135" y="6422854"/>
            <a:ext cx="4279669" cy="365125"/>
          </a:xfrm>
        </p:spPr>
        <p:txBody>
          <a:bodyPr/>
          <a:lstStyle/>
          <a:p>
            <a:endParaRPr lang="sl-SI"/>
          </a:p>
        </p:txBody>
      </p:sp>
      <p:sp>
        <p:nvSpPr>
          <p:cNvPr id="6" name="Slide Number Placeholder 5"/>
          <p:cNvSpPr>
            <a:spLocks noGrp="1"/>
          </p:cNvSpPr>
          <p:nvPr>
            <p:ph type="sldNum" sz="quarter" idx="12"/>
          </p:nvPr>
        </p:nvSpPr>
        <p:spPr>
          <a:xfrm>
            <a:off x="8073048" y="6422854"/>
            <a:ext cx="879759" cy="365125"/>
          </a:xfrm>
        </p:spPr>
        <p:txBody>
          <a:bodyPr/>
          <a:lstStyle/>
          <a:p>
            <a:fld id="{A06AA00B-3A95-44C8-86B2-3D65E8818BAF}" type="slidenum">
              <a:rPr lang="sl-SI" smtClean="0"/>
              <a:t>‹#›</a:t>
            </a:fld>
            <a:endParaRPr lang="sl-SI"/>
          </a:p>
        </p:txBody>
      </p:sp>
    </p:spTree>
    <p:extLst>
      <p:ext uri="{BB962C8B-B14F-4D97-AF65-F5344CB8AC3E}">
        <p14:creationId xmlns:p14="http://schemas.microsoft.com/office/powerpoint/2010/main" val="350805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9E8A0-A9A5-4D8E-BBEC-112A652F70E0}" type="datetimeFigureOut">
              <a:rPr lang="sl-SI" smtClean="0"/>
              <a:t>31. 01. 2024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06AA00B-3A95-44C8-86B2-3D65E8818BAF}" type="slidenum">
              <a:rPr lang="sl-SI" smtClean="0"/>
              <a:t>‹#›</a:t>
            </a:fld>
            <a:endParaRPr lang="sl-SI"/>
          </a:p>
        </p:txBody>
      </p:sp>
    </p:spTree>
    <p:extLst>
      <p:ext uri="{BB962C8B-B14F-4D97-AF65-F5344CB8AC3E}">
        <p14:creationId xmlns:p14="http://schemas.microsoft.com/office/powerpoint/2010/main" val="411672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E69E8A0-A9A5-4D8E-BBEC-112A652F70E0}" type="datetimeFigureOut">
              <a:rPr lang="sl-SI" smtClean="0"/>
              <a:t>31. 01. 2024</a:t>
            </a:fld>
            <a:endParaRPr lang="sl-S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sl-S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06AA00B-3A95-44C8-86B2-3D65E8818BAF}" type="slidenum">
              <a:rPr lang="sl-SI" smtClean="0"/>
              <a:t>‹#›</a:t>
            </a:fld>
            <a:endParaRPr lang="sl-SI"/>
          </a:p>
        </p:txBody>
      </p:sp>
    </p:spTree>
    <p:extLst>
      <p:ext uri="{BB962C8B-B14F-4D97-AF65-F5344CB8AC3E}">
        <p14:creationId xmlns:p14="http://schemas.microsoft.com/office/powerpoint/2010/main" val="13449510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69E8A0-A9A5-4D8E-BBEC-112A652F70E0}" type="datetimeFigureOut">
              <a:rPr lang="sl-SI" smtClean="0"/>
              <a:t>31. 01. 2024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06AA00B-3A95-44C8-86B2-3D65E8818BAF}" type="slidenum">
              <a:rPr lang="sl-SI" smtClean="0"/>
              <a:t>‹#›</a:t>
            </a:fld>
            <a:endParaRPr lang="sl-SI"/>
          </a:p>
        </p:txBody>
      </p:sp>
    </p:spTree>
    <p:extLst>
      <p:ext uri="{BB962C8B-B14F-4D97-AF65-F5344CB8AC3E}">
        <p14:creationId xmlns:p14="http://schemas.microsoft.com/office/powerpoint/2010/main" val="28457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69E8A0-A9A5-4D8E-BBEC-112A652F70E0}" type="datetimeFigureOut">
              <a:rPr lang="sl-SI" smtClean="0"/>
              <a:t>31. 01. 2024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A06AA00B-3A95-44C8-86B2-3D65E8818BAF}" type="slidenum">
              <a:rPr lang="sl-SI" smtClean="0"/>
              <a:t>‹#›</a:t>
            </a:fld>
            <a:endParaRPr lang="sl-SI"/>
          </a:p>
        </p:txBody>
      </p:sp>
    </p:spTree>
    <p:extLst>
      <p:ext uri="{BB962C8B-B14F-4D97-AF65-F5344CB8AC3E}">
        <p14:creationId xmlns:p14="http://schemas.microsoft.com/office/powerpoint/2010/main" val="118324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69E8A0-A9A5-4D8E-BBEC-112A652F70E0}" type="datetimeFigureOut">
              <a:rPr lang="sl-SI" smtClean="0"/>
              <a:t>31. 01. 2024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A06AA00B-3A95-44C8-86B2-3D65E8818BAF}" type="slidenum">
              <a:rPr lang="sl-SI" smtClean="0"/>
              <a:t>‹#›</a:t>
            </a:fld>
            <a:endParaRPr lang="sl-SI"/>
          </a:p>
        </p:txBody>
      </p:sp>
    </p:spTree>
    <p:extLst>
      <p:ext uri="{BB962C8B-B14F-4D97-AF65-F5344CB8AC3E}">
        <p14:creationId xmlns:p14="http://schemas.microsoft.com/office/powerpoint/2010/main" val="149245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9E8A0-A9A5-4D8E-BBEC-112A652F70E0}" type="datetimeFigureOut">
              <a:rPr lang="sl-SI" smtClean="0"/>
              <a:t>31. 01. 2024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A06AA00B-3A95-44C8-86B2-3D65E8818BAF}" type="slidenum">
              <a:rPr lang="sl-SI" smtClean="0"/>
              <a:t>‹#›</a:t>
            </a:fld>
            <a:endParaRPr lang="sl-SI"/>
          </a:p>
        </p:txBody>
      </p:sp>
    </p:spTree>
    <p:extLst>
      <p:ext uri="{BB962C8B-B14F-4D97-AF65-F5344CB8AC3E}">
        <p14:creationId xmlns:p14="http://schemas.microsoft.com/office/powerpoint/2010/main" val="5263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69E8A0-A9A5-4D8E-BBEC-112A652F70E0}" type="datetimeFigureOut">
              <a:rPr lang="sl-SI" smtClean="0"/>
              <a:t>31. 01. 2024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06AA00B-3A95-44C8-86B2-3D65E8818BAF}" type="slidenum">
              <a:rPr lang="sl-SI" smtClean="0"/>
              <a:t>‹#›</a:t>
            </a:fld>
            <a:endParaRPr lang="sl-SI"/>
          </a:p>
        </p:txBody>
      </p:sp>
    </p:spTree>
    <p:extLst>
      <p:ext uri="{BB962C8B-B14F-4D97-AF65-F5344CB8AC3E}">
        <p14:creationId xmlns:p14="http://schemas.microsoft.com/office/powerpoint/2010/main" val="426927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69E8A0-A9A5-4D8E-BBEC-112A652F70E0}" type="datetimeFigureOut">
              <a:rPr lang="sl-SI" smtClean="0"/>
              <a:t>31. 01. 2024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06AA00B-3A95-44C8-86B2-3D65E8818BAF}" type="slidenum">
              <a:rPr lang="sl-SI" smtClean="0"/>
              <a:t>‹#›</a:t>
            </a:fld>
            <a:endParaRPr lang="sl-SI"/>
          </a:p>
        </p:txBody>
      </p:sp>
    </p:spTree>
    <p:extLst>
      <p:ext uri="{BB962C8B-B14F-4D97-AF65-F5344CB8AC3E}">
        <p14:creationId xmlns:p14="http://schemas.microsoft.com/office/powerpoint/2010/main" val="277077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E69E8A0-A9A5-4D8E-BBEC-112A652F70E0}" type="datetimeFigureOut">
              <a:rPr lang="sl-SI" smtClean="0"/>
              <a:t>31. 01. 2024</a:t>
            </a:fld>
            <a:endParaRPr lang="sl-SI"/>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sl-SI"/>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06AA00B-3A95-44C8-86B2-3D65E8818BAF}" type="slidenum">
              <a:rPr lang="sl-SI" smtClean="0"/>
              <a:t>‹#›</a:t>
            </a:fld>
            <a:endParaRPr lang="sl-SI"/>
          </a:p>
        </p:txBody>
      </p:sp>
    </p:spTree>
    <p:extLst>
      <p:ext uri="{BB962C8B-B14F-4D97-AF65-F5344CB8AC3E}">
        <p14:creationId xmlns:p14="http://schemas.microsoft.com/office/powerpoint/2010/main" val="2837180485"/>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jpes.si/Registri/Drugi_registri/Zavezanci_za_informacije_javnega_znacaja/Splosn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isrs.si/Pis.web/pregledPredpisa?id=USTA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pisrs.si/Pis.web/pregledPredpisa?id=ZAKO333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21" Type="http://schemas.openxmlformats.org/officeDocument/2006/relationships/image" Target="../media/image27.png"/><Relationship Id="rId34" Type="http://schemas.openxmlformats.org/officeDocument/2006/relationships/image" Target="../media/image40.sv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svg"/><Relationship Id="rId2" Type="http://schemas.openxmlformats.org/officeDocument/2006/relationships/notesSlide" Target="../notesSlides/notesSlide4.xml"/><Relationship Id="rId16" Type="http://schemas.openxmlformats.org/officeDocument/2006/relationships/image" Target="../media/image22.svg"/><Relationship Id="rId20" Type="http://schemas.openxmlformats.org/officeDocument/2006/relationships/image" Target="../media/image26.sv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32" Type="http://schemas.openxmlformats.org/officeDocument/2006/relationships/image" Target="../media/image38.svg"/><Relationship Id="rId37" Type="http://schemas.openxmlformats.org/officeDocument/2006/relationships/image" Target="../media/image43.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svg"/><Relationship Id="rId36" Type="http://schemas.openxmlformats.org/officeDocument/2006/relationships/image" Target="../media/image42.svg"/><Relationship Id="rId10" Type="http://schemas.openxmlformats.org/officeDocument/2006/relationships/image" Target="../media/image16.sv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33.png"/><Relationship Id="rId30" Type="http://schemas.openxmlformats.org/officeDocument/2006/relationships/image" Target="../media/image36.svg"/><Relationship Id="rId35" Type="http://schemas.openxmlformats.org/officeDocument/2006/relationships/image" Target="../media/image41.png"/><Relationship Id="rId8" Type="http://schemas.openxmlformats.org/officeDocument/2006/relationships/image" Target="../media/image14.sv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ED2EB-6C7A-DD81-AC85-90A2B5803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7BD1F-E44E-1E18-FA87-1949DFB42CF0}"/>
              </a:ext>
            </a:extLst>
          </p:cNvPr>
          <p:cNvSpPr>
            <a:spLocks noGrp="1"/>
          </p:cNvSpPr>
          <p:nvPr>
            <p:ph type="ctrTitle"/>
          </p:nvPr>
        </p:nvSpPr>
        <p:spPr>
          <a:xfrm>
            <a:off x="365759" y="2125580"/>
            <a:ext cx="11471565" cy="1780132"/>
          </a:xfrm>
        </p:spPr>
        <p:txBody>
          <a:bodyPr>
            <a:normAutofit fontScale="90000"/>
          </a:bodyPr>
          <a:lstStyle/>
          <a:p>
            <a:r>
              <a:rPr lang="sl-SI" sz="4800" i="1" cap="none" dirty="0"/>
              <a:t>VPRAŠAJ DRŽAVO: </a:t>
            </a:r>
            <a:br>
              <a:rPr lang="en-US" sz="4800" i="1" cap="none" dirty="0"/>
            </a:br>
            <a:r>
              <a:rPr lang="sl-SI" sz="4800" i="1" cap="none" dirty="0"/>
              <a:t>enostaven dostop do informacij </a:t>
            </a:r>
            <a:br>
              <a:rPr lang="en-US" sz="4800" i="1" cap="none" dirty="0"/>
            </a:br>
            <a:r>
              <a:rPr lang="sl-SI" sz="4800" i="1" cap="none" dirty="0"/>
              <a:t>javnega značaja</a:t>
            </a:r>
            <a:endParaRPr lang="sl-SI" sz="4800" cap="none" dirty="0"/>
          </a:p>
        </p:txBody>
      </p:sp>
      <p:pic>
        <p:nvPicPr>
          <p:cNvPr id="7" name="Slika 6" descr="Slika, ki vsebuje besede besedilo, pisava, grafika, logotip&#10;&#10;Opis je samodejno ustvarjen">
            <a:extLst>
              <a:ext uri="{FF2B5EF4-FFF2-40B4-BE49-F238E27FC236}">
                <a16:creationId xmlns:a16="http://schemas.microsoft.com/office/drawing/2014/main" id="{C25BE24F-C806-F1E2-05DC-FA217E52A21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96492" y="5067467"/>
            <a:ext cx="3599017" cy="980908"/>
          </a:xfrm>
          <a:prstGeom prst="rect">
            <a:avLst/>
          </a:prstGeom>
        </p:spPr>
      </p:pic>
      <p:pic>
        <p:nvPicPr>
          <p:cNvPr id="9" name="Slika 8">
            <a:extLst>
              <a:ext uri="{FF2B5EF4-FFF2-40B4-BE49-F238E27FC236}">
                <a16:creationId xmlns:a16="http://schemas.microsoft.com/office/drawing/2014/main" id="{4D4CA312-684B-739D-6B39-834CEC368D49}"/>
              </a:ext>
            </a:extLst>
          </p:cNvPr>
          <p:cNvPicPr>
            <a:picLocks noChangeAspect="1"/>
          </p:cNvPicPr>
          <p:nvPr/>
        </p:nvPicPr>
        <p:blipFill>
          <a:blip r:embed="rId4"/>
          <a:stretch>
            <a:fillRect/>
          </a:stretch>
        </p:blipFill>
        <p:spPr>
          <a:xfrm>
            <a:off x="9387597" y="5191060"/>
            <a:ext cx="2804403" cy="1486029"/>
          </a:xfrm>
          <a:prstGeom prst="rect">
            <a:avLst/>
          </a:prstGeom>
        </p:spPr>
      </p:pic>
      <p:pic>
        <p:nvPicPr>
          <p:cNvPr id="11" name="Slika 10" descr="Slika, ki vsebuje besede samolepilni listič&#10;&#10;Opis je samodejno ustvarjen">
            <a:extLst>
              <a:ext uri="{FF2B5EF4-FFF2-40B4-BE49-F238E27FC236}">
                <a16:creationId xmlns:a16="http://schemas.microsoft.com/office/drawing/2014/main" id="{2CB40CEB-C18C-EED4-A40A-5A0CC1DAD5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1868" y="0"/>
            <a:ext cx="4348265" cy="1878703"/>
          </a:xfrm>
          <a:prstGeom prst="rect">
            <a:avLst/>
          </a:prstGeom>
        </p:spPr>
      </p:pic>
    </p:spTree>
    <p:extLst>
      <p:ext uri="{BB962C8B-B14F-4D97-AF65-F5344CB8AC3E}">
        <p14:creationId xmlns:p14="http://schemas.microsoft.com/office/powerpoint/2010/main" val="347909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6781-7803-7337-4FE7-0E5F986C3E01}"/>
              </a:ext>
            </a:extLst>
          </p:cNvPr>
          <p:cNvSpPr>
            <a:spLocks noGrp="1"/>
          </p:cNvSpPr>
          <p:nvPr>
            <p:ph type="title"/>
          </p:nvPr>
        </p:nvSpPr>
        <p:spPr>
          <a:xfrm>
            <a:off x="1202918" y="284176"/>
            <a:ext cx="10459693" cy="1508760"/>
          </a:xfrm>
        </p:spPr>
        <p:txBody>
          <a:bodyPr>
            <a:normAutofit/>
          </a:bodyPr>
          <a:lstStyle/>
          <a:p>
            <a:r>
              <a:rPr lang="sl-SI" sz="3600" dirty="0"/>
              <a:t>Primer iz prakse </a:t>
            </a:r>
          </a:p>
        </p:txBody>
      </p:sp>
      <p:sp>
        <p:nvSpPr>
          <p:cNvPr id="3" name="Content Placeholder 2">
            <a:extLst>
              <a:ext uri="{FF2B5EF4-FFF2-40B4-BE49-F238E27FC236}">
                <a16:creationId xmlns:a16="http://schemas.microsoft.com/office/drawing/2014/main" id="{9070B269-8D73-A19F-9105-5206CBB9BEB0}"/>
              </a:ext>
            </a:extLst>
          </p:cNvPr>
          <p:cNvSpPr>
            <a:spLocks noGrp="1"/>
          </p:cNvSpPr>
          <p:nvPr>
            <p:ph idx="1"/>
          </p:nvPr>
        </p:nvSpPr>
        <p:spPr/>
        <p:txBody>
          <a:bodyPr>
            <a:normAutofit fontScale="92500" lnSpcReduction="10000"/>
          </a:bodyPr>
          <a:lstStyle/>
          <a:p>
            <a:pPr algn="just"/>
            <a:r>
              <a:rPr lang="sl-SI" sz="2400" b="0" dirty="0">
                <a:solidFill>
                  <a:srgbClr val="000000"/>
                </a:solidFill>
                <a:effectLst/>
                <a:latin typeface="Arial" panose="020B0604020202020204" pitchFamily="34" charset="0"/>
                <a:cs typeface="Arial" panose="020B0604020202020204" pitchFamily="34" charset="0"/>
              </a:rPr>
              <a:t>V odločbi št. 021-124/2008/12 </a:t>
            </a:r>
            <a:r>
              <a:rPr lang="sl-SI" sz="2400" dirty="0">
                <a:solidFill>
                  <a:srgbClr val="000000"/>
                </a:solidFill>
                <a:latin typeface="Arial" panose="020B0604020202020204" pitchFamily="34" charset="0"/>
                <a:cs typeface="Arial" panose="020B0604020202020204" pitchFamily="34" charset="0"/>
              </a:rPr>
              <a:t>je informacijski pooblaščenec </a:t>
            </a:r>
            <a:r>
              <a:rPr lang="sl-SI" sz="2400" b="0" dirty="0">
                <a:solidFill>
                  <a:srgbClr val="000000"/>
                </a:solidFill>
                <a:effectLst/>
                <a:latin typeface="Arial" panose="020B0604020202020204" pitchFamily="34" charset="0"/>
                <a:cs typeface="Arial" panose="020B0604020202020204" pitchFamily="34" charset="0"/>
              </a:rPr>
              <a:t>Občini Medvode naložil, da mora prosilki posredovati fotokopije zahtevanih dokumentov v zvezi s potovanji, ki jih je plačala občina. IP je občini tudi naložil naj prekrije varovane osebne podatke. Glede teh je pomembno, da </a:t>
            </a:r>
            <a:r>
              <a:rPr lang="sl-SI" sz="2400" b="0" dirty="0">
                <a:effectLst/>
                <a:latin typeface="Arial" panose="020B0604020202020204" pitchFamily="34" charset="0"/>
                <a:cs typeface="Arial" panose="020B0604020202020204" pitchFamily="34" charset="0"/>
              </a:rPr>
              <a:t>nima vsak osebni podatek statusa t. i. varovanega osebnega podatka </a:t>
            </a:r>
            <a:r>
              <a:rPr lang="sl-SI" sz="2400" b="0" dirty="0">
                <a:solidFill>
                  <a:srgbClr val="000000"/>
                </a:solidFill>
                <a:effectLst/>
                <a:latin typeface="Arial" panose="020B0604020202020204" pitchFamily="34" charset="0"/>
                <a:cs typeface="Arial" panose="020B0604020202020204" pitchFamily="34" charset="0"/>
              </a:rPr>
              <a:t>in se posledično določeni podatki lahko razkrijejo. Konkretneje, seznam udeležencev izleta v Benetke, je prosto dostopna informacija javnega značaja, saj je bil izlet plačan iz proračunskih sredstev občine. Glede imena, priimka in delovnega mesta javnih uslužbencev </a:t>
            </a:r>
            <a:r>
              <a:rPr lang="sl-SI" sz="2400" b="0" dirty="0">
                <a:effectLst/>
                <a:latin typeface="Arial" panose="020B0604020202020204" pitchFamily="34" charset="0"/>
                <a:cs typeface="Arial" panose="020B0604020202020204" pitchFamily="34" charset="0"/>
              </a:rPr>
              <a:t>ima oseba, zaposlena v javnem sektorju, bistveno zmanjšano pričakovanje zasebnosti zaradi načela odprtosti</a:t>
            </a:r>
            <a:r>
              <a:rPr lang="sl-SI" sz="2400" b="0" dirty="0">
                <a:solidFill>
                  <a:srgbClr val="000000"/>
                </a:solidFill>
                <a:effectLst/>
                <a:latin typeface="Arial" panose="020B0604020202020204" pitchFamily="34" charset="0"/>
                <a:cs typeface="Arial" panose="020B0604020202020204" pitchFamily="34" charset="0"/>
              </a:rPr>
              <a:t>, ki terja transparentno delovanje organa s ciljem čim večje udeležbe državljanov pri izvajanju oblast. Medtem, ko podatki o drugih osebah (npr.: turistični vodnik, oseba, ki je pripravila račun) niso javni oz. so varovani osebni </a:t>
            </a:r>
            <a:r>
              <a:rPr lang="sl-SI" sz="2400" b="0" dirty="0" err="1">
                <a:solidFill>
                  <a:srgbClr val="000000"/>
                </a:solidFill>
                <a:effectLst/>
                <a:latin typeface="Arial" panose="020B0604020202020204" pitchFamily="34" charset="0"/>
                <a:cs typeface="Arial" panose="020B0604020202020204" pitchFamily="34" charset="0"/>
              </a:rPr>
              <a:t>podaki</a:t>
            </a:r>
            <a:r>
              <a:rPr lang="sl-SI" sz="2400" b="0" dirty="0">
                <a:solidFill>
                  <a:srgbClr val="000000"/>
                </a:solidFill>
                <a:effectLst/>
                <a:latin typeface="Arial" panose="020B0604020202020204" pitchFamily="34" charset="0"/>
                <a:cs typeface="Arial" panose="020B0604020202020204" pitchFamily="34" charset="0"/>
              </a:rPr>
              <a:t>. </a:t>
            </a:r>
            <a:endParaRPr lang="sl-SI" sz="2400" dirty="0">
              <a:solidFill>
                <a:srgbClr val="FEFFFF"/>
              </a:solidFill>
              <a:latin typeface="Arial" panose="020B060402020202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223370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DA91-E8AE-28A1-AB42-A58D7B9064B0}"/>
              </a:ext>
            </a:extLst>
          </p:cNvPr>
          <p:cNvSpPr>
            <a:spLocks noGrp="1"/>
          </p:cNvSpPr>
          <p:nvPr>
            <p:ph type="title"/>
          </p:nvPr>
        </p:nvSpPr>
        <p:spPr>
          <a:xfrm>
            <a:off x="1202918" y="284176"/>
            <a:ext cx="9954365" cy="1508760"/>
          </a:xfrm>
        </p:spPr>
        <p:txBody>
          <a:bodyPr>
            <a:normAutofit/>
          </a:bodyPr>
          <a:lstStyle/>
          <a:p>
            <a:r>
              <a:rPr lang="sl-SI" sz="3600" dirty="0"/>
              <a:t>2. Prosilci za informacije javnega značaja</a:t>
            </a:r>
          </a:p>
        </p:txBody>
      </p:sp>
      <p:sp>
        <p:nvSpPr>
          <p:cNvPr id="3" name="Content Placeholder 2">
            <a:extLst>
              <a:ext uri="{FF2B5EF4-FFF2-40B4-BE49-F238E27FC236}">
                <a16:creationId xmlns:a16="http://schemas.microsoft.com/office/drawing/2014/main" id="{86D47B3F-2453-7F4C-95A6-F256BA3C896D}"/>
              </a:ext>
            </a:extLst>
          </p:cNvPr>
          <p:cNvSpPr>
            <a:spLocks noGrp="1"/>
          </p:cNvSpPr>
          <p:nvPr>
            <p:ph idx="1"/>
          </p:nvPr>
        </p:nvSpPr>
        <p:spPr>
          <a:xfrm>
            <a:off x="1202918" y="2011680"/>
            <a:ext cx="10331943" cy="4204562"/>
          </a:xfrm>
        </p:spPr>
        <p:txBody>
          <a:bodyPr>
            <a:normAutofit/>
          </a:bodyPr>
          <a:lstStyle/>
          <a:p>
            <a:pPr fontAlgn="base"/>
            <a:r>
              <a:rPr lang="sl-SI" sz="3600" b="0" i="0" dirty="0">
                <a:effectLst/>
                <a:latin typeface="Arial" panose="020B0604020202020204" pitchFamily="34" charset="0"/>
                <a:cs typeface="Arial" panose="020B0604020202020204" pitchFamily="34" charset="0"/>
              </a:rPr>
              <a:t>Pravica dostopati do informacij javnega značaja je neodvisna od pravnega statusa prosilca in je enaka za vse. </a:t>
            </a:r>
          </a:p>
          <a:p>
            <a:endParaRPr lang="sl-SI" dirty="0"/>
          </a:p>
        </p:txBody>
      </p:sp>
      <p:pic>
        <p:nvPicPr>
          <p:cNvPr id="4" name="Slika 719">
            <a:extLst>
              <a:ext uri="{FF2B5EF4-FFF2-40B4-BE49-F238E27FC236}">
                <a16:creationId xmlns:a16="http://schemas.microsoft.com/office/drawing/2014/main" id="{BC12A423-7B60-1F87-F285-B143BA2CC12B}"/>
              </a:ext>
            </a:extLst>
          </p:cNvPr>
          <p:cNvPicPr>
            <a:picLocks noChangeAspect="1"/>
          </p:cNvPicPr>
          <p:nvPr/>
        </p:nvPicPr>
        <p:blipFill rotWithShape="1">
          <a:blip r:embed="rId3"/>
          <a:srcRect t="20541" b="18858"/>
          <a:stretch/>
        </p:blipFill>
        <p:spPr>
          <a:xfrm>
            <a:off x="497553" y="3715353"/>
            <a:ext cx="11758615" cy="2249062"/>
          </a:xfrm>
          <a:prstGeom prst="rect">
            <a:avLst/>
          </a:prstGeom>
        </p:spPr>
      </p:pic>
    </p:spTree>
    <p:extLst>
      <p:ext uri="{BB962C8B-B14F-4D97-AF65-F5344CB8AC3E}">
        <p14:creationId xmlns:p14="http://schemas.microsoft.com/office/powerpoint/2010/main" val="409738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F433-C6CB-4528-610D-0B2D08790D4B}"/>
              </a:ext>
            </a:extLst>
          </p:cNvPr>
          <p:cNvSpPr>
            <a:spLocks noGrp="1"/>
          </p:cNvSpPr>
          <p:nvPr>
            <p:ph type="title"/>
          </p:nvPr>
        </p:nvSpPr>
        <p:spPr/>
        <p:txBody>
          <a:bodyPr>
            <a:normAutofit/>
          </a:bodyPr>
          <a:lstStyle/>
          <a:p>
            <a:r>
              <a:rPr lang="sl-SI" sz="3600" dirty="0"/>
              <a:t>3. ZAVEZANCI za posredovanje informacij </a:t>
            </a:r>
          </a:p>
        </p:txBody>
      </p:sp>
      <p:sp>
        <p:nvSpPr>
          <p:cNvPr id="3" name="Content Placeholder 2">
            <a:extLst>
              <a:ext uri="{FF2B5EF4-FFF2-40B4-BE49-F238E27FC236}">
                <a16:creationId xmlns:a16="http://schemas.microsoft.com/office/drawing/2014/main" id="{A0F6C07C-3ECD-AFCD-B892-DA7CC5A00860}"/>
              </a:ext>
            </a:extLst>
          </p:cNvPr>
          <p:cNvSpPr>
            <a:spLocks noGrp="1"/>
          </p:cNvSpPr>
          <p:nvPr>
            <p:ph idx="1"/>
          </p:nvPr>
        </p:nvSpPr>
        <p:spPr/>
        <p:txBody>
          <a:bodyPr/>
          <a:lstStyle/>
          <a:p>
            <a:r>
              <a:rPr lang="sl-SI" sz="2400" dirty="0">
                <a:solidFill>
                  <a:schemeClr val="bg1"/>
                </a:solidFill>
                <a:latin typeface="Arial" panose="020B0604020202020204" pitchFamily="34" charset="0"/>
                <a:ea typeface="+mn-lt"/>
                <a:cs typeface="Arial" panose="020B0604020202020204" pitchFamily="34" charset="0"/>
              </a:rPr>
              <a:t>IJZ </a:t>
            </a:r>
            <a:r>
              <a:rPr lang="en-US" sz="2400" dirty="0" err="1">
                <a:solidFill>
                  <a:schemeClr val="bg1"/>
                </a:solidFill>
                <a:latin typeface="Arial" panose="020B0604020202020204" pitchFamily="34" charset="0"/>
                <a:ea typeface="+mn-lt"/>
                <a:cs typeface="Arial" panose="020B0604020202020204" pitchFamily="34" charset="0"/>
              </a:rPr>
              <a:t>vam</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morajo</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posredovati</a:t>
            </a:r>
            <a:r>
              <a:rPr lang="en-US" sz="2400" dirty="0">
                <a:solidFill>
                  <a:schemeClr val="bg1"/>
                </a:solidFill>
                <a:latin typeface="Arial" panose="020B0604020202020204" pitchFamily="34" charset="0"/>
                <a:ea typeface="+mn-lt"/>
                <a:cs typeface="Arial" panose="020B0604020202020204" pitchFamily="34" charset="0"/>
              </a:rPr>
              <a:t> </a:t>
            </a:r>
            <a:r>
              <a:rPr lang="sl-SI" sz="2400" dirty="0">
                <a:latin typeface="Arial" panose="020B0604020202020204" pitchFamily="34" charset="0"/>
                <a:ea typeface="+mn-lt"/>
                <a:cs typeface="Arial" panose="020B0604020202020204" pitchFamily="34" charset="0"/>
              </a:rPr>
              <a:t>državni organi, organi lokalnih skupnosti, javne agencije, javni skladi in druge osebe javnega prava, nosilci javnih pooblastil in izvajalci javnih služb</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Vse</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te</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osebe</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javnega</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prava</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imajo</a:t>
            </a:r>
            <a:r>
              <a:rPr lang="en-US" sz="2400" dirty="0">
                <a:solidFill>
                  <a:schemeClr val="bg1"/>
                </a:solidFill>
                <a:latin typeface="Arial" panose="020B0604020202020204" pitchFamily="34" charset="0"/>
                <a:ea typeface="+mn-lt"/>
                <a:cs typeface="Arial" panose="020B0604020202020204" pitchFamily="34" charset="0"/>
              </a:rPr>
              <a:t> </a:t>
            </a:r>
            <a:r>
              <a:rPr lang="sl-SI" sz="2400" dirty="0">
                <a:solidFill>
                  <a:schemeClr val="bg1"/>
                </a:solidFill>
                <a:latin typeface="Arial" panose="020B0604020202020204" pitchFamily="34" charset="0"/>
                <a:ea typeface="+mn-lt"/>
                <a:cs typeface="Arial" panose="020B0604020202020204" pitchFamily="34" charset="0"/>
              </a:rPr>
              <a:t>v </a:t>
            </a:r>
            <a:r>
              <a:rPr lang="en-US" sz="2400" dirty="0" err="1">
                <a:solidFill>
                  <a:schemeClr val="bg1"/>
                </a:solidFill>
                <a:latin typeface="Arial" panose="020B0604020202020204" pitchFamily="34" charset="0"/>
                <a:ea typeface="+mn-lt"/>
                <a:cs typeface="Arial" panose="020B0604020202020204" pitchFamily="34" charset="0"/>
              </a:rPr>
              <a:t>Zakonu</a:t>
            </a:r>
            <a:r>
              <a:rPr lang="en-US" sz="2400" dirty="0">
                <a:solidFill>
                  <a:schemeClr val="bg1"/>
                </a:solidFill>
                <a:latin typeface="Arial" panose="020B0604020202020204" pitchFamily="34" charset="0"/>
                <a:ea typeface="+mn-lt"/>
                <a:cs typeface="Arial" panose="020B0604020202020204" pitchFamily="34" charset="0"/>
              </a:rPr>
              <a:t> o </a:t>
            </a:r>
            <a:r>
              <a:rPr lang="en-US" sz="2400" dirty="0" err="1">
                <a:solidFill>
                  <a:schemeClr val="bg1"/>
                </a:solidFill>
                <a:latin typeface="Arial" panose="020B0604020202020204" pitchFamily="34" charset="0"/>
                <a:ea typeface="+mn-lt"/>
                <a:cs typeface="Arial" panose="020B0604020202020204" pitchFamily="34" charset="0"/>
              </a:rPr>
              <a:t>dostopu</a:t>
            </a:r>
            <a:r>
              <a:rPr lang="en-US" sz="2400" dirty="0">
                <a:solidFill>
                  <a:schemeClr val="bg1"/>
                </a:solidFill>
                <a:latin typeface="Arial" panose="020B0604020202020204" pitchFamily="34" charset="0"/>
                <a:ea typeface="+mn-lt"/>
                <a:cs typeface="Arial" panose="020B0604020202020204" pitchFamily="34" charset="0"/>
              </a:rPr>
              <a:t> do </a:t>
            </a:r>
            <a:r>
              <a:rPr lang="en-US" sz="2400" dirty="0" err="1">
                <a:solidFill>
                  <a:schemeClr val="bg1"/>
                </a:solidFill>
                <a:latin typeface="Arial" panose="020B0604020202020204" pitchFamily="34" charset="0"/>
                <a:ea typeface="+mn-lt"/>
                <a:cs typeface="Arial" panose="020B0604020202020204" pitchFamily="34" charset="0"/>
              </a:rPr>
              <a:t>informacij</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javnega</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značaja</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enotno</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poimenovanje</a:t>
            </a:r>
            <a:r>
              <a:rPr lang="sl-SI" sz="2400" dirty="0">
                <a:solidFill>
                  <a:schemeClr val="bg1"/>
                </a:solidFill>
                <a:latin typeface="Arial" panose="020B0604020202020204" pitchFamily="34" charset="0"/>
                <a:ea typeface="+mn-lt"/>
                <a:cs typeface="Arial" panose="020B0604020202020204" pitchFamily="34" charset="0"/>
              </a:rPr>
              <a:t>,</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tj</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organi</a:t>
            </a:r>
            <a:r>
              <a:rPr lang="en-US" sz="2400" dirty="0">
                <a:solidFill>
                  <a:schemeClr val="bg1"/>
                </a:solidFill>
                <a:latin typeface="Arial" panose="020B0604020202020204" pitchFamily="34" charset="0"/>
                <a:ea typeface="+mn-lt"/>
                <a:cs typeface="Arial" panose="020B0604020202020204" pitchFamily="34" charset="0"/>
              </a:rPr>
              <a:t>.</a:t>
            </a:r>
            <a:endParaRPr lang="sl-SI" sz="2400" dirty="0">
              <a:solidFill>
                <a:schemeClr val="bg1"/>
              </a:solidFill>
              <a:latin typeface="Arial" panose="020B0604020202020204" pitchFamily="34" charset="0"/>
              <a:ea typeface="+mn-lt"/>
              <a:cs typeface="Arial" panose="020B0604020202020204" pitchFamily="34" charset="0"/>
            </a:endParaRPr>
          </a:p>
          <a:p>
            <a:r>
              <a:rPr lang="sl-SI" sz="2400" dirty="0">
                <a:solidFill>
                  <a:schemeClr val="bg1"/>
                </a:solidFill>
                <a:latin typeface="Arial" panose="020B0604020202020204" pitchFamily="34" charset="0"/>
                <a:cs typeface="Arial" panose="020B0604020202020204" pitchFamily="34" charset="0"/>
              </a:rPr>
              <a:t>Organi, ki so po ZDIJZ zavezani posredovati informacije javnega značaja so sicer navedeni v </a:t>
            </a:r>
            <a:r>
              <a:rPr lang="sl-SI" sz="2400" dirty="0">
                <a:latin typeface="Arial" panose="020B0604020202020204" pitchFamily="34" charset="0"/>
                <a:cs typeface="Arial" panose="020B0604020202020204" pitchFamily="34" charset="0"/>
              </a:rPr>
              <a:t>Registru zavezancev</a:t>
            </a:r>
            <a:r>
              <a:rPr lang="sl-SI" sz="2400" dirty="0">
                <a:solidFill>
                  <a:schemeClr val="bg1"/>
                </a:solidFill>
                <a:latin typeface="Arial" panose="020B0604020202020204" pitchFamily="34" charset="0"/>
                <a:cs typeface="Arial" panose="020B0604020202020204" pitchFamily="34" charset="0"/>
              </a:rPr>
              <a:t>, ki se nahaja na spletnih straneh </a:t>
            </a:r>
            <a:r>
              <a:rPr lang="sl-SI" sz="2400" dirty="0" err="1">
                <a:latin typeface="Arial" panose="020B0604020202020204" pitchFamily="34" charset="0"/>
                <a:cs typeface="Arial" panose="020B0604020202020204" pitchFamily="34" charset="0"/>
              </a:rPr>
              <a:t>AJPESa</a:t>
            </a:r>
            <a:r>
              <a:rPr lang="sl-SI" sz="2400" dirty="0">
                <a:latin typeface="Arial" panose="020B0604020202020204" pitchFamily="34" charset="0"/>
                <a:cs typeface="Arial" panose="020B0604020202020204" pitchFamily="34" charset="0"/>
              </a:rPr>
              <a:t> </a:t>
            </a:r>
            <a:r>
              <a:rPr lang="sl-SI" sz="1800" dirty="0">
                <a:solidFill>
                  <a:schemeClr val="bg1"/>
                </a:solidFill>
              </a:rPr>
              <a:t>(</a:t>
            </a:r>
            <a:r>
              <a:rPr lang="en-US" sz="1800" b="0" i="0" u="sng" strike="noStrike" dirty="0">
                <a:solidFill>
                  <a:schemeClr val="bg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https://www.ajpes.si/Registri/Drugi_registri/Zavezanci_za_informacije_javnega_znacaja/Splosno</a:t>
            </a:r>
            <a:r>
              <a:rPr lang="sl-SI" sz="1800" b="0" i="0" u="sng" strike="noStrike" dirty="0">
                <a:solidFill>
                  <a:schemeClr val="bg1"/>
                </a:solidFill>
                <a:effectLst/>
                <a:latin typeface="Calibri" panose="020F0502020204030204" pitchFamily="34" charset="0"/>
              </a:rPr>
              <a:t>)</a:t>
            </a:r>
            <a:r>
              <a:rPr lang="en-US" sz="2400" dirty="0">
                <a:solidFill>
                  <a:schemeClr val="bg1"/>
                </a:solidFill>
                <a:ea typeface="+mn-lt"/>
                <a:cs typeface="+mn-lt"/>
              </a:rPr>
              <a:t> </a:t>
            </a:r>
          </a:p>
          <a:p>
            <a:endParaRPr lang="sl-SI" dirty="0"/>
          </a:p>
        </p:txBody>
      </p:sp>
    </p:spTree>
    <p:extLst>
      <p:ext uri="{BB962C8B-B14F-4D97-AF65-F5344CB8AC3E}">
        <p14:creationId xmlns:p14="http://schemas.microsoft.com/office/powerpoint/2010/main" val="357587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00C5-C8AA-0F8B-A382-9E5A0C51EB39}"/>
              </a:ext>
            </a:extLst>
          </p:cNvPr>
          <p:cNvSpPr>
            <a:spLocks noGrp="1"/>
          </p:cNvSpPr>
          <p:nvPr>
            <p:ph type="title"/>
          </p:nvPr>
        </p:nvSpPr>
        <p:spPr/>
        <p:txBody>
          <a:bodyPr>
            <a:normAutofit/>
          </a:bodyPr>
          <a:lstStyle/>
          <a:p>
            <a:r>
              <a:rPr lang="sl-SI" sz="3600" dirty="0"/>
              <a:t>PRIMER IZ PRAKSE</a:t>
            </a:r>
          </a:p>
        </p:txBody>
      </p:sp>
      <p:sp>
        <p:nvSpPr>
          <p:cNvPr id="3" name="Content Placeholder 2">
            <a:extLst>
              <a:ext uri="{FF2B5EF4-FFF2-40B4-BE49-F238E27FC236}">
                <a16:creationId xmlns:a16="http://schemas.microsoft.com/office/drawing/2014/main" id="{1E01599B-341D-6EF9-BFF8-DC30471B7738}"/>
              </a:ext>
            </a:extLst>
          </p:cNvPr>
          <p:cNvSpPr>
            <a:spLocks noGrp="1"/>
          </p:cNvSpPr>
          <p:nvPr>
            <p:ph idx="1"/>
          </p:nvPr>
        </p:nvSpPr>
        <p:spPr>
          <a:xfrm>
            <a:off x="1202918" y="2011680"/>
            <a:ext cx="9904105" cy="4206240"/>
          </a:xfrm>
        </p:spPr>
        <p:txBody>
          <a:bodyPr>
            <a:normAutofit/>
          </a:bodyPr>
          <a:lstStyle/>
          <a:p>
            <a:pPr algn="just"/>
            <a:r>
              <a:rPr lang="sl-SI" dirty="0">
                <a:solidFill>
                  <a:schemeClr val="bg1"/>
                </a:solidFill>
                <a:latin typeface="Arial" panose="020B0604020202020204" pitchFamily="34" charset="0"/>
                <a:cs typeface="Arial" panose="020B0604020202020204" pitchFamily="34" charset="0"/>
              </a:rPr>
              <a:t>V odločbi št. 0900-171/2007/4 z dne 30. 10. 2007 je Informacijski pooblaščenec (IP) odločil o pritožbi prosilca zaradi molka </a:t>
            </a:r>
            <a:r>
              <a:rPr lang="sl-SI" dirty="0">
                <a:latin typeface="Arial" panose="020B0604020202020204" pitchFamily="34" charset="0"/>
                <a:cs typeface="Arial" panose="020B0604020202020204" pitchFamily="34" charset="0"/>
              </a:rPr>
              <a:t>Odbojkarske zveze Slovenije</a:t>
            </a:r>
            <a:r>
              <a:rPr lang="sl-SI" dirty="0">
                <a:solidFill>
                  <a:schemeClr val="bg1"/>
                </a:solidFill>
                <a:latin typeface="Arial" panose="020B0604020202020204" pitchFamily="34" charset="0"/>
                <a:cs typeface="Arial" panose="020B0604020202020204" pitchFamily="34" charset="0"/>
              </a:rPr>
              <a:t>. Na to organizacijo je prosilec naslovil zahtevo za dostop do informacij javnega značaja, v kateri je zahteval fotokopijo dveh zapisnikov arbitražne komisije. Odbojkarska zveza Slovenije prosilcu na njegovo zahtevo ni odgovorila, zato je ta pri IP vložil pritožbo zaradi molka organa. IP je ugotovil, da Odbojkarska zveza Slovenije </a:t>
            </a:r>
            <a:r>
              <a:rPr lang="sl-SI" dirty="0">
                <a:latin typeface="Arial" panose="020B0604020202020204" pitchFamily="34" charset="0"/>
                <a:cs typeface="Arial" panose="020B0604020202020204" pitchFamily="34" charset="0"/>
              </a:rPr>
              <a:t>ni zavezanec </a:t>
            </a:r>
            <a:r>
              <a:rPr lang="sl-SI" dirty="0">
                <a:solidFill>
                  <a:schemeClr val="bg1"/>
                </a:solidFill>
                <a:latin typeface="Arial" panose="020B0604020202020204" pitchFamily="34" charset="0"/>
                <a:cs typeface="Arial" panose="020B0604020202020204" pitchFamily="34" charset="0"/>
              </a:rPr>
              <a:t>(oziroma ni organ) po 1. odstavku 1. člena ZDIJZ in zato ni pasivno legitimirana za posredovanje informacij javnega značaja. Odbojkarska zveza Slovenije namreč v </a:t>
            </a:r>
            <a:r>
              <a:rPr lang="sl-SI" dirty="0">
                <a:latin typeface="Arial" panose="020B0604020202020204" pitchFamily="34" charset="0"/>
                <a:cs typeface="Arial" panose="020B0604020202020204" pitchFamily="34" charset="0"/>
              </a:rPr>
              <a:t>ničemer ne izvaja oblastne funkcije ali javne službe ter nima javnega pooblastila</a:t>
            </a:r>
            <a:r>
              <a:rPr lang="sl-SI" dirty="0">
                <a:solidFill>
                  <a:schemeClr val="bg1"/>
                </a:solidFill>
                <a:latin typeface="Arial" panose="020B0604020202020204" pitchFamily="34" charset="0"/>
                <a:cs typeface="Arial" panose="020B0604020202020204" pitchFamily="34" charset="0"/>
              </a:rPr>
              <a:t>, temveč je bila kot prostovoljna zveza društev in organizacij, katerih dejavnost je športna igra odbojke, ustanovljena s ciljem pospeševanja razvoja odbojke v Republiki Sloveniji.</a:t>
            </a:r>
          </a:p>
          <a:p>
            <a:pPr algn="just"/>
            <a:endParaRPr lang="sl-SI" dirty="0"/>
          </a:p>
        </p:txBody>
      </p:sp>
    </p:spTree>
    <p:extLst>
      <p:ext uri="{BB962C8B-B14F-4D97-AF65-F5344CB8AC3E}">
        <p14:creationId xmlns:p14="http://schemas.microsoft.com/office/powerpoint/2010/main" val="296060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FEE9-66F6-6718-E3CD-247BE7EA733B}"/>
              </a:ext>
            </a:extLst>
          </p:cNvPr>
          <p:cNvSpPr>
            <a:spLocks noGrp="1"/>
          </p:cNvSpPr>
          <p:nvPr>
            <p:ph type="title"/>
          </p:nvPr>
        </p:nvSpPr>
        <p:spPr/>
        <p:txBody>
          <a:bodyPr>
            <a:normAutofit/>
          </a:bodyPr>
          <a:lstStyle/>
          <a:p>
            <a:r>
              <a:rPr lang="sl-SI" sz="3600" dirty="0"/>
              <a:t>4. Dostop do informacij javnega značaja</a:t>
            </a:r>
          </a:p>
        </p:txBody>
      </p:sp>
      <p:sp>
        <p:nvSpPr>
          <p:cNvPr id="3" name="Content Placeholder 2">
            <a:extLst>
              <a:ext uri="{FF2B5EF4-FFF2-40B4-BE49-F238E27FC236}">
                <a16:creationId xmlns:a16="http://schemas.microsoft.com/office/drawing/2014/main" id="{4EA2CCE0-8F59-6D4B-AD03-F665E94B4C8D}"/>
              </a:ext>
            </a:extLst>
          </p:cNvPr>
          <p:cNvSpPr>
            <a:spLocks noGrp="1"/>
          </p:cNvSpPr>
          <p:nvPr>
            <p:ph idx="1"/>
          </p:nvPr>
        </p:nvSpPr>
        <p:spPr>
          <a:xfrm>
            <a:off x="1144196" y="2020069"/>
            <a:ext cx="9784080" cy="4206240"/>
          </a:xfrm>
        </p:spPr>
        <p:txBody>
          <a:bodyPr>
            <a:normAutofit fontScale="92500"/>
          </a:bodyPr>
          <a:lstStyle/>
          <a:p>
            <a:r>
              <a:rPr lang="sl-SI" sz="2400" dirty="0">
                <a:solidFill>
                  <a:schemeClr val="bg1"/>
                </a:solidFill>
                <a:latin typeface="Arial" panose="020B0604020202020204" pitchFamily="34" charset="0"/>
                <a:cs typeface="Arial" panose="020B0604020202020204" pitchFamily="34" charset="0"/>
              </a:rPr>
              <a:t>Posamezniki, ki želijo pridobiti </a:t>
            </a:r>
            <a:r>
              <a:rPr lang="sl-SI" sz="2400" dirty="0">
                <a:solidFill>
                  <a:schemeClr val="bg1"/>
                </a:solidFill>
                <a:latin typeface="Arial" panose="020B0604020202020204" pitchFamily="34" charset="0"/>
                <a:ea typeface="+mn-lt"/>
                <a:cs typeface="Arial" panose="020B0604020202020204" pitchFamily="34" charset="0"/>
              </a:rPr>
              <a:t>i</a:t>
            </a:r>
            <a:r>
              <a:rPr lang="en-US" sz="2400" dirty="0" err="1">
                <a:solidFill>
                  <a:schemeClr val="bg1"/>
                </a:solidFill>
                <a:latin typeface="Arial" panose="020B0604020202020204" pitchFamily="34" charset="0"/>
                <a:ea typeface="+mn-lt"/>
                <a:cs typeface="Arial" panose="020B0604020202020204" pitchFamily="34" charset="0"/>
              </a:rPr>
              <a:t>nformacije</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javnega</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značaja</a:t>
            </a:r>
            <a:r>
              <a:rPr lang="sl-SI" sz="2400" dirty="0">
                <a:solidFill>
                  <a:schemeClr val="bg1"/>
                </a:solidFill>
                <a:latin typeface="Arial" panose="020B0604020202020204" pitchFamily="34" charset="0"/>
                <a:cs typeface="Arial" panose="020B0604020202020204" pitchFamily="34" charset="0"/>
              </a:rPr>
              <a:t>, organe praviloma </a:t>
            </a:r>
            <a:r>
              <a:rPr lang="sl-SI" sz="2400" dirty="0">
                <a:latin typeface="Arial" panose="020B0604020202020204" pitchFamily="34" charset="0"/>
                <a:cs typeface="Arial" panose="020B0604020202020204" pitchFamily="34" charset="0"/>
              </a:rPr>
              <a:t>zaprosijo s pisno zahtevo (elektronsko ali po navadni pošti).</a:t>
            </a:r>
          </a:p>
          <a:p>
            <a:r>
              <a:rPr lang="sl-SI" sz="2400" dirty="0">
                <a:solidFill>
                  <a:schemeClr val="bg1"/>
                </a:solidFill>
                <a:latin typeface="Arial" panose="020B0604020202020204" pitchFamily="34" charset="0"/>
                <a:cs typeface="Arial" panose="020B0604020202020204" pitchFamily="34" charset="0"/>
              </a:rPr>
              <a:t>Informacije lahko pridobimo na </a:t>
            </a:r>
            <a:r>
              <a:rPr lang="sl-SI" sz="2400" dirty="0">
                <a:latin typeface="Arial" panose="020B0604020202020204" pitchFamily="34" charset="0"/>
                <a:cs typeface="Arial" panose="020B0604020202020204" pitchFamily="34" charset="0"/>
              </a:rPr>
              <a:t>vpogled</a:t>
            </a:r>
            <a:r>
              <a:rPr lang="sl-SI" sz="2400" dirty="0">
                <a:solidFill>
                  <a:schemeClr val="bg1"/>
                </a:solidFill>
                <a:latin typeface="Arial" panose="020B0604020202020204" pitchFamily="34" charset="0"/>
                <a:cs typeface="Arial" panose="020B0604020202020204" pitchFamily="34" charset="0"/>
              </a:rPr>
              <a:t>, ali pa pridobimo </a:t>
            </a:r>
            <a:r>
              <a:rPr lang="sl-SI" sz="2400" dirty="0">
                <a:latin typeface="Arial" panose="020B0604020202020204" pitchFamily="34" charset="0"/>
                <a:cs typeface="Arial" panose="020B0604020202020204" pitchFamily="34" charset="0"/>
              </a:rPr>
              <a:t>prepis</a:t>
            </a:r>
            <a:r>
              <a:rPr lang="sl-SI" sz="2400" dirty="0">
                <a:solidFill>
                  <a:schemeClr val="bg1"/>
                </a:solidFill>
                <a:latin typeface="Arial" panose="020B0604020202020204" pitchFamily="34" charset="0"/>
                <a:cs typeface="Arial" panose="020B0604020202020204" pitchFamily="34" charset="0"/>
              </a:rPr>
              <a:t>, </a:t>
            </a:r>
            <a:r>
              <a:rPr lang="sl-SI" sz="2400" dirty="0">
                <a:latin typeface="Arial" panose="020B0604020202020204" pitchFamily="34" charset="0"/>
                <a:cs typeface="Arial" panose="020B0604020202020204" pitchFamily="34" charset="0"/>
              </a:rPr>
              <a:t>fotokopijo</a:t>
            </a:r>
            <a:r>
              <a:rPr lang="sl-SI" sz="2400" dirty="0">
                <a:solidFill>
                  <a:schemeClr val="bg1"/>
                </a:solidFill>
                <a:latin typeface="Arial" panose="020B0604020202020204" pitchFamily="34" charset="0"/>
                <a:cs typeface="Arial" panose="020B0604020202020204" pitchFamily="34" charset="0"/>
              </a:rPr>
              <a:t> ali </a:t>
            </a:r>
            <a:r>
              <a:rPr lang="sl-SI" sz="2400" dirty="0">
                <a:latin typeface="Arial" panose="020B0604020202020204" pitchFamily="34" charset="0"/>
                <a:cs typeface="Arial" panose="020B0604020202020204" pitchFamily="34" charset="0"/>
              </a:rPr>
              <a:t>elektronski zapis</a:t>
            </a:r>
            <a:r>
              <a:rPr lang="sl-SI" sz="2400" dirty="0">
                <a:solidFill>
                  <a:schemeClr val="bg1"/>
                </a:solidFill>
                <a:latin typeface="Arial" panose="020B0604020202020204" pitchFamily="34" charset="0"/>
                <a:cs typeface="Arial" panose="020B0604020202020204" pitchFamily="34" charset="0"/>
              </a:rPr>
              <a:t>. </a:t>
            </a:r>
          </a:p>
          <a:p>
            <a:r>
              <a:rPr lang="sl-SI" dirty="0">
                <a:solidFill>
                  <a:schemeClr val="bg1"/>
                </a:solidFill>
                <a:latin typeface="Arial" panose="020B0604020202020204" pitchFamily="34" charset="0"/>
                <a:cs typeface="Arial" panose="020B0604020202020204" pitchFamily="34" charset="0"/>
              </a:rPr>
              <a:t>Pisna zahteva mora vsebovati zakonsko predpisane informacije oziroma sestavine</a:t>
            </a:r>
            <a:endParaRPr lang="en-US" dirty="0">
              <a:solidFill>
                <a:schemeClr val="bg1"/>
              </a:solidFill>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organ</a:t>
            </a:r>
            <a:r>
              <a:rPr lang="en-US" sz="2200" dirty="0">
                <a:solidFill>
                  <a:schemeClr val="bg1"/>
                </a:solidFill>
                <a:latin typeface="Arial" panose="020B0604020202020204" pitchFamily="34" charset="0"/>
                <a:cs typeface="Arial" panose="020B0604020202020204" pitchFamily="34" charset="0"/>
              </a:rPr>
              <a:t>, </a:t>
            </a:r>
          </a:p>
          <a:p>
            <a:pPr lvl="1"/>
            <a:r>
              <a:rPr lang="en-US" sz="2200" dirty="0" err="1">
                <a:latin typeface="Arial" panose="020B0604020202020204" pitchFamily="34" charset="0"/>
                <a:cs typeface="Arial" panose="020B0604020202020204" pitchFamily="34" charset="0"/>
              </a:rPr>
              <a:t>osebno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ime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ali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ime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pravne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osebe</a:t>
            </a:r>
            <a:r>
              <a:rPr lang="en-US" sz="2200" dirty="0">
                <a:solidFill>
                  <a:schemeClr val="bg1"/>
                </a:solidFill>
                <a:latin typeface="Arial" panose="020B0604020202020204" pitchFamily="34" charset="0"/>
                <a:cs typeface="Arial" panose="020B0604020202020204" pitchFamily="34" charset="0"/>
              </a:rPr>
              <a:t>, </a:t>
            </a:r>
          </a:p>
          <a:p>
            <a:pPr lvl="1"/>
            <a:r>
              <a:rPr lang="en-US" sz="2200" dirty="0" err="1">
                <a:solidFill>
                  <a:schemeClr val="bg1"/>
                </a:solidFill>
                <a:latin typeface="Arial" panose="020B0604020202020204" pitchFamily="34" charset="0"/>
                <a:cs typeface="Arial" panose="020B0604020202020204" pitchFamily="34" charset="0"/>
              </a:rPr>
              <a:t>navedba</a:t>
            </a:r>
            <a:r>
              <a:rPr lang="en-US" sz="2200" dirty="0">
                <a:solidFill>
                  <a:schemeClr val="bg1"/>
                </a:solidFill>
                <a:latin typeface="Arial" panose="020B0604020202020204" pitchFamily="34" charset="0"/>
                <a:cs typeface="Arial" panose="020B0604020202020204" pitchFamily="34" charset="0"/>
              </a:rPr>
              <a:t> o </a:t>
            </a:r>
            <a:r>
              <a:rPr lang="en-US" sz="2200" dirty="0" err="1">
                <a:solidFill>
                  <a:schemeClr val="bg1"/>
                </a:solidFill>
                <a:latin typeface="Arial" panose="020B0604020202020204" pitchFamily="34" charset="0"/>
                <a:cs typeface="Arial" panose="020B0604020202020204" pitchFamily="34" charset="0"/>
              </a:rPr>
              <a:t>morebitnem</a:t>
            </a:r>
            <a:r>
              <a:rPr lang="en-US" sz="2200" dirty="0">
                <a:solidFill>
                  <a:schemeClr val="bg1"/>
                </a:solidFill>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zastopniku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ali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pooblaščencu</a:t>
            </a:r>
            <a:r>
              <a:rPr lang="en-US" sz="2200" dirty="0">
                <a:solidFill>
                  <a:schemeClr val="bg1"/>
                </a:solidFill>
                <a:latin typeface="Arial" panose="020B0604020202020204" pitchFamily="34" charset="0"/>
                <a:cs typeface="Arial" panose="020B0604020202020204" pitchFamily="34" charset="0"/>
              </a:rPr>
              <a:t>, </a:t>
            </a:r>
          </a:p>
          <a:p>
            <a:pPr lvl="1"/>
            <a:r>
              <a:rPr lang="en-US" sz="2200" dirty="0" err="1">
                <a:latin typeface="Arial" panose="020B0604020202020204" pitchFamily="34" charset="0"/>
                <a:cs typeface="Arial" panose="020B0604020202020204" pitchFamily="34" charset="0"/>
              </a:rPr>
              <a:t>naslov</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prosilca</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oziroma</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njegovega</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zastopnika</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ali</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pooblaščenca</a:t>
            </a:r>
            <a:r>
              <a:rPr lang="en-US" sz="2200" dirty="0">
                <a:solidFill>
                  <a:schemeClr val="bg1"/>
                </a:solidFill>
                <a:latin typeface="Arial" panose="020B0604020202020204" pitchFamily="34" charset="0"/>
                <a:cs typeface="Arial" panose="020B0604020202020204" pitchFamily="34" charset="0"/>
              </a:rPr>
              <a:t>, </a:t>
            </a:r>
          </a:p>
          <a:p>
            <a:pPr lvl="1"/>
            <a:r>
              <a:rPr lang="en-US" sz="2200" dirty="0" err="1">
                <a:solidFill>
                  <a:schemeClr val="bg1"/>
                </a:solidFill>
                <a:latin typeface="Arial" panose="020B0604020202020204" pitchFamily="34" charset="0"/>
                <a:cs typeface="Arial" panose="020B0604020202020204" pitchFamily="34" charset="0"/>
              </a:rPr>
              <a:t>opredelitev</a:t>
            </a:r>
            <a:r>
              <a:rPr lang="en-US" sz="2200" dirty="0">
                <a:solidFill>
                  <a:schemeClr val="bg1"/>
                </a:solidFill>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informacije</a:t>
            </a:r>
            <a:r>
              <a:rPr lang="en-US" sz="2200" dirty="0">
                <a:latin typeface="Arial" panose="020B0604020202020204" pitchFamily="34" charset="0"/>
                <a:cs typeface="Arial" panose="020B0604020202020204" pitchFamily="34" charset="0"/>
              </a:rPr>
              <a:t>, ki jo </a:t>
            </a:r>
            <a:r>
              <a:rPr lang="en-US" sz="2200" dirty="0" err="1">
                <a:latin typeface="Arial" panose="020B0604020202020204" pitchFamily="34" charset="0"/>
                <a:cs typeface="Arial" panose="020B0604020202020204" pitchFamily="34" charset="0"/>
              </a:rPr>
              <a:t>želi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pridobiti</a:t>
            </a:r>
            <a:r>
              <a:rPr lang="en-US" sz="2200" dirty="0">
                <a:solidFill>
                  <a:schemeClr val="bg1"/>
                </a:solidFill>
                <a:latin typeface="Arial" panose="020B0604020202020204" pitchFamily="34" charset="0"/>
                <a:cs typeface="Arial" panose="020B0604020202020204" pitchFamily="34" charset="0"/>
              </a:rPr>
              <a:t>, </a:t>
            </a:r>
          </a:p>
          <a:p>
            <a:pPr lvl="1"/>
            <a:r>
              <a:rPr lang="en-US" sz="2200" dirty="0" err="1">
                <a:latin typeface="Arial" panose="020B0604020202020204" pitchFamily="34" charset="0"/>
                <a:cs typeface="Arial" panose="020B0604020202020204" pitchFamily="34" charset="0"/>
              </a:rPr>
              <a:t>način</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na</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katerega</a:t>
            </a:r>
            <a:r>
              <a:rPr lang="en-US" sz="2200" dirty="0">
                <a:solidFill>
                  <a:schemeClr val="bg1"/>
                </a:solidFill>
                <a:latin typeface="Arial" panose="020B0604020202020204" pitchFamily="34" charset="0"/>
                <a:cs typeface="Arial" panose="020B0604020202020204" pitchFamily="34" charset="0"/>
              </a:rPr>
              <a:t> se </a:t>
            </a:r>
            <a:r>
              <a:rPr lang="en-US" sz="2200" dirty="0" err="1">
                <a:solidFill>
                  <a:schemeClr val="bg1"/>
                </a:solidFill>
                <a:latin typeface="Arial" panose="020B0604020202020204" pitchFamily="34" charset="0"/>
                <a:cs typeface="Arial" panose="020B0604020202020204" pitchFamily="34" charset="0"/>
              </a:rPr>
              <a:t>želi</a:t>
            </a:r>
            <a:r>
              <a:rPr lang="en-US" sz="2200" dirty="0">
                <a:solidFill>
                  <a:schemeClr val="bg1"/>
                </a:solidFill>
                <a:latin typeface="Arial" panose="020B0604020202020204" pitchFamily="34" charset="0"/>
                <a:cs typeface="Arial" panose="020B0604020202020204" pitchFamily="34" charset="0"/>
              </a:rPr>
              <a:t> z </a:t>
            </a:r>
            <a:r>
              <a:rPr lang="en-US" sz="2200" dirty="0" err="1">
                <a:solidFill>
                  <a:schemeClr val="bg1"/>
                </a:solidFill>
                <a:latin typeface="Arial" panose="020B0604020202020204" pitchFamily="34" charset="0"/>
                <a:cs typeface="Arial" panose="020B0604020202020204" pitchFamily="34" charset="0"/>
              </a:rPr>
              <a:t>informacijo</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seznaniti</a:t>
            </a:r>
            <a:endParaRPr lang="en-US" sz="2200" dirty="0">
              <a:solidFill>
                <a:schemeClr val="bg1"/>
              </a:solidFill>
              <a:latin typeface="Arial" panose="020B0604020202020204" pitchFamily="34" charset="0"/>
              <a:cs typeface="Arial" panose="020B0604020202020204" pitchFamily="34" charset="0"/>
            </a:endParaRPr>
          </a:p>
          <a:p>
            <a:endParaRPr lang="sl-SI" sz="2400" dirty="0">
              <a:solidFill>
                <a:schemeClr val="bg1"/>
              </a:solidFill>
            </a:endParaRPr>
          </a:p>
          <a:p>
            <a:endParaRPr lang="sl-SI" dirty="0"/>
          </a:p>
        </p:txBody>
      </p:sp>
      <p:sp>
        <p:nvSpPr>
          <p:cNvPr id="6" name="Rectangle 5">
            <a:extLst>
              <a:ext uri="{FF2B5EF4-FFF2-40B4-BE49-F238E27FC236}">
                <a16:creationId xmlns:a16="http://schemas.microsoft.com/office/drawing/2014/main" id="{CFF39A18-C0AC-10E1-799B-3C6CE7EA7623}"/>
              </a:ext>
            </a:extLst>
          </p:cNvPr>
          <p:cNvSpPr/>
          <p:nvPr/>
        </p:nvSpPr>
        <p:spPr>
          <a:xfrm>
            <a:off x="9479557" y="4282390"/>
            <a:ext cx="2332141" cy="20720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rgbClr val="96C800"/>
                </a:solidFill>
              </a:rPr>
              <a:t>Nasvet</a:t>
            </a:r>
            <a:r>
              <a:rPr lang="en-US" sz="1800" b="1" i="1">
                <a:solidFill>
                  <a:srgbClr val="96C800"/>
                </a:solidFill>
                <a:effectLst/>
                <a:latin typeface="Calibri" panose="020F0502020204030204" pitchFamily="34" charset="0"/>
              </a:rPr>
              <a:t>: </a:t>
            </a:r>
            <a:r>
              <a:rPr lang="en-US" sz="1800" b="0" i="1">
                <a:solidFill>
                  <a:srgbClr val="000000"/>
                </a:solidFill>
                <a:effectLst/>
                <a:latin typeface="Calibri" panose="020F0502020204030204" pitchFamily="34" charset="0"/>
              </a:rPr>
              <a:t>preden podate zahtevek</a:t>
            </a:r>
            <a:r>
              <a:rPr lang="sl-SI" sz="1800" i="1">
                <a:solidFill>
                  <a:srgbClr val="000000"/>
                </a:solidFill>
                <a:latin typeface="Calibri" panose="020F0502020204030204" pitchFamily="34" charset="0"/>
              </a:rPr>
              <a:t>,</a:t>
            </a:r>
            <a:r>
              <a:rPr lang="en-US" sz="1800" b="0" i="1">
                <a:solidFill>
                  <a:srgbClr val="000000"/>
                </a:solidFill>
                <a:effectLst/>
                <a:latin typeface="Calibri" panose="020F0502020204030204" pitchFamily="34" charset="0"/>
              </a:rPr>
              <a:t> preverite spletno stran zavezanca</a:t>
            </a:r>
            <a:r>
              <a:rPr lang="sl-SI" sz="1800" i="1">
                <a:solidFill>
                  <a:srgbClr val="000000"/>
                </a:solidFill>
                <a:latin typeface="Calibri" panose="020F0502020204030204" pitchFamily="34" charset="0"/>
              </a:rPr>
              <a:t>.</a:t>
            </a:r>
            <a:r>
              <a:rPr lang="en-US" sz="1800" b="0" i="1">
                <a:solidFill>
                  <a:srgbClr val="000000"/>
                </a:solidFill>
                <a:effectLst/>
                <a:latin typeface="Calibri" panose="020F0502020204030204" pitchFamily="34" charset="0"/>
              </a:rPr>
              <a:t> </a:t>
            </a:r>
            <a:r>
              <a:rPr lang="sl-SI" sz="1800" i="1">
                <a:solidFill>
                  <a:srgbClr val="000000"/>
                </a:solidFill>
                <a:latin typeface="Calibri" panose="020F0502020204030204" pitchFamily="34" charset="0"/>
              </a:rPr>
              <a:t>M</a:t>
            </a:r>
            <a:r>
              <a:rPr lang="en-US" sz="1800" b="0" i="1">
                <a:solidFill>
                  <a:srgbClr val="000000"/>
                </a:solidFill>
                <a:effectLst/>
                <a:latin typeface="Calibri" panose="020F0502020204030204" pitchFamily="34" charset="0"/>
              </a:rPr>
              <a:t>orda je informacija že javno dostopna. </a:t>
            </a:r>
            <a:endParaRPr lang="sl-SI" dirty="0"/>
          </a:p>
        </p:txBody>
      </p:sp>
    </p:spTree>
    <p:extLst>
      <p:ext uri="{BB962C8B-B14F-4D97-AF65-F5344CB8AC3E}">
        <p14:creationId xmlns:p14="http://schemas.microsoft.com/office/powerpoint/2010/main" val="359691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B728-9209-8473-2520-AF8FCB8B5842}"/>
              </a:ext>
            </a:extLst>
          </p:cNvPr>
          <p:cNvSpPr>
            <a:spLocks noGrp="1"/>
          </p:cNvSpPr>
          <p:nvPr>
            <p:ph type="title"/>
          </p:nvPr>
        </p:nvSpPr>
        <p:spPr/>
        <p:txBody>
          <a:bodyPr>
            <a:normAutofit/>
          </a:bodyPr>
          <a:lstStyle/>
          <a:p>
            <a:r>
              <a:rPr lang="sl-SI" sz="3600" dirty="0"/>
              <a:t>5. Obravnava zahteve</a:t>
            </a:r>
          </a:p>
        </p:txBody>
      </p:sp>
      <p:sp>
        <p:nvSpPr>
          <p:cNvPr id="3" name="Content Placeholder 2">
            <a:extLst>
              <a:ext uri="{FF2B5EF4-FFF2-40B4-BE49-F238E27FC236}">
                <a16:creationId xmlns:a16="http://schemas.microsoft.com/office/drawing/2014/main" id="{36AB1812-779E-AD22-E715-67A951901133}"/>
              </a:ext>
            </a:extLst>
          </p:cNvPr>
          <p:cNvSpPr>
            <a:spLocks noGrp="1"/>
          </p:cNvSpPr>
          <p:nvPr>
            <p:ph idx="1"/>
          </p:nvPr>
        </p:nvSpPr>
        <p:spPr/>
        <p:txBody>
          <a:bodyPr>
            <a:normAutofit fontScale="92500" lnSpcReduction="20000"/>
          </a:bodyPr>
          <a:lstStyle/>
          <a:p>
            <a:r>
              <a:rPr lang="sl-SI" sz="2400" dirty="0">
                <a:solidFill>
                  <a:schemeClr val="bg1"/>
                </a:solidFill>
                <a:latin typeface="Arial" panose="020B0604020202020204" pitchFamily="34" charset="0"/>
                <a:cs typeface="Arial" panose="020B0604020202020204" pitchFamily="34" charset="0"/>
              </a:rPr>
              <a:t>Organ mora o zahtevi </a:t>
            </a:r>
            <a:r>
              <a:rPr lang="en-US" sz="2400" dirty="0" err="1">
                <a:solidFill>
                  <a:schemeClr val="bg1"/>
                </a:solidFill>
                <a:latin typeface="Arial" panose="020B0604020202020204" pitchFamily="34" charset="0"/>
                <a:cs typeface="Arial" panose="020B0604020202020204" pitchFamily="34" charset="0"/>
              </a:rPr>
              <a:t>odločiti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nemudoma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najkasneje</a:t>
            </a:r>
            <a:r>
              <a:rPr lang="en-US" sz="2400" dirty="0">
                <a:solidFill>
                  <a:schemeClr val="bg1"/>
                </a:solidFill>
                <a:latin typeface="Arial" panose="020B0604020202020204" pitchFamily="34" charset="0"/>
                <a:cs typeface="Arial" panose="020B0604020202020204" pitchFamily="34" charset="0"/>
              </a:rPr>
              <a:t> v </a:t>
            </a:r>
            <a:r>
              <a:rPr lang="en-US" sz="2400" dirty="0" err="1">
                <a:solidFill>
                  <a:schemeClr val="bg1"/>
                </a:solidFill>
                <a:latin typeface="Arial" panose="020B0604020202020204" pitchFamily="34" charset="0"/>
                <a:cs typeface="Arial" panose="020B0604020202020204" pitchFamily="34" charset="0"/>
              </a:rPr>
              <a:t>roku</a:t>
            </a:r>
            <a:r>
              <a:rPr lang="en-US" sz="2400" dirty="0">
                <a:solidFill>
                  <a:schemeClr val="bg1"/>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20 </a:t>
            </a:r>
            <a:r>
              <a:rPr lang="en-US" sz="2400" dirty="0" err="1">
                <a:latin typeface="Arial" panose="020B0604020202020204" pitchFamily="34" charset="0"/>
                <a:cs typeface="Arial" panose="020B0604020202020204" pitchFamily="34" charset="0"/>
              </a:rPr>
              <a:t>delovnih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dni</a:t>
            </a:r>
            <a:r>
              <a:rPr lang="en-US" sz="2400" dirty="0">
                <a:solidFill>
                  <a:schemeClr val="bg1"/>
                </a:solidFill>
                <a:latin typeface="Arial" panose="020B0604020202020204" pitchFamily="34" charset="0"/>
                <a:cs typeface="Arial" panose="020B0604020202020204" pitchFamily="34" charset="0"/>
              </a:rPr>
              <a:t>)</a:t>
            </a:r>
          </a:p>
          <a:p>
            <a:r>
              <a:rPr lang="en-US" sz="2400" dirty="0">
                <a:solidFill>
                  <a:schemeClr val="bg1"/>
                </a:solidFill>
                <a:latin typeface="Arial" panose="020B0604020202020204" pitchFamily="34" charset="0"/>
                <a:cs typeface="Arial" panose="020B0604020202020204" pitchFamily="34" charset="0"/>
              </a:rPr>
              <a:t>Organ </a:t>
            </a:r>
            <a:r>
              <a:rPr lang="en-US" sz="2400" dirty="0" err="1">
                <a:solidFill>
                  <a:schemeClr val="bg1"/>
                </a:solidFill>
                <a:latin typeface="Arial" panose="020B0604020202020204" pitchFamily="34" charset="0"/>
                <a:cs typeface="Arial" panose="020B0604020202020204" pitchFamily="34" charset="0"/>
              </a:rPr>
              <a:t>lahko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zahtevi</a:t>
            </a:r>
            <a:r>
              <a:rPr lang="en-US" sz="2400" dirty="0">
                <a:solidFill>
                  <a:schemeClr val="bg1"/>
                </a:solidFill>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ugodi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ali</a:t>
            </a:r>
            <a:r>
              <a:rPr lang="en-US" sz="2400" dirty="0">
                <a:solidFill>
                  <a:schemeClr val="bg1"/>
                </a:solidFill>
                <a:latin typeface="Arial" panose="020B0604020202020204" pitchFamily="34" charset="0"/>
                <a:cs typeface="Arial" panose="020B0604020202020204" pitchFamily="34" charset="0"/>
              </a:rPr>
              <a:t> jo </a:t>
            </a:r>
            <a:r>
              <a:rPr lang="en-US" sz="2400" dirty="0" err="1">
                <a:latin typeface="Arial" panose="020B0604020202020204" pitchFamily="34" charset="0"/>
                <a:cs typeface="Arial" panose="020B0604020202020204" pitchFamily="34" charset="0"/>
              </a:rPr>
              <a:t>deloma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ali</a:t>
            </a:r>
            <a:r>
              <a:rPr lang="en-US" sz="2400" dirty="0">
                <a:solidFill>
                  <a:schemeClr val="bg1"/>
                </a:solidFill>
                <a:latin typeface="Arial" panose="020B0604020202020204" pitchFamily="34" charset="0"/>
                <a:cs typeface="Arial" panose="020B0604020202020204" pitchFamily="34" charset="0"/>
              </a:rPr>
              <a:t> v </a:t>
            </a:r>
            <a:r>
              <a:rPr lang="en-US" sz="2400" dirty="0" err="1">
                <a:latin typeface="Arial" panose="020B0604020202020204" pitchFamily="34" charset="0"/>
                <a:cs typeface="Arial" panose="020B0604020202020204" pitchFamily="34" charset="0"/>
              </a:rPr>
              <a:t>celoti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zavrne</a:t>
            </a:r>
            <a:endParaRPr lang="sl-SI" sz="2400" dirty="0">
              <a:latin typeface="Arial" panose="020B0604020202020204" pitchFamily="34" charset="0"/>
              <a:cs typeface="Arial" panose="020B0604020202020204" pitchFamily="34" charset="0"/>
            </a:endParaRPr>
          </a:p>
          <a:p>
            <a:r>
              <a:rPr lang="sl-SI" sz="2400" dirty="0">
                <a:solidFill>
                  <a:schemeClr val="bg1"/>
                </a:solidFill>
                <a:latin typeface="Arial" panose="020B0604020202020204" pitchFamily="34" charset="0"/>
                <a:cs typeface="Arial" panose="020B0604020202020204" pitchFamily="34" charset="0"/>
              </a:rPr>
              <a:t>V primeru </a:t>
            </a:r>
            <a:r>
              <a:rPr lang="sl-SI" sz="2400" dirty="0">
                <a:latin typeface="Arial" panose="020B0604020202020204" pitchFamily="34" charset="0"/>
                <a:cs typeface="Arial" panose="020B0604020202020204" pitchFamily="34" charset="0"/>
              </a:rPr>
              <a:t>nepopolne zahteve </a:t>
            </a:r>
            <a:r>
              <a:rPr lang="sl-SI" sz="2400" dirty="0">
                <a:solidFill>
                  <a:schemeClr val="bg1"/>
                </a:solidFill>
                <a:latin typeface="Arial" panose="020B0604020202020204" pitchFamily="34" charset="0"/>
                <a:cs typeface="Arial" panose="020B0604020202020204" pitchFamily="34" charset="0"/>
              </a:rPr>
              <a:t>organ prosilca ne sme zavrniti, ampak ga mora pozvati </a:t>
            </a:r>
            <a:r>
              <a:rPr lang="sl-SI" sz="2400" dirty="0">
                <a:latin typeface="Arial" panose="020B0604020202020204" pitchFamily="34" charset="0"/>
                <a:cs typeface="Arial" panose="020B0604020202020204" pitchFamily="34" charset="0"/>
              </a:rPr>
              <a:t>k dopolnitvi zahteve</a:t>
            </a:r>
          </a:p>
          <a:p>
            <a:r>
              <a:rPr lang="sl-SI" sz="2400" dirty="0">
                <a:solidFill>
                  <a:schemeClr val="bg1"/>
                </a:solidFill>
                <a:latin typeface="Arial" panose="020B0604020202020204" pitchFamily="34" charset="0"/>
                <a:cs typeface="Arial" panose="020B0604020202020204" pitchFamily="34" charset="0"/>
              </a:rPr>
              <a:t>Če organ zahtevane informacije </a:t>
            </a:r>
            <a:r>
              <a:rPr lang="sl-SI" sz="2400" dirty="0">
                <a:solidFill>
                  <a:schemeClr val="bg1"/>
                </a:solidFill>
                <a:latin typeface="Arial" panose="020B0604020202020204" pitchFamily="34" charset="0"/>
                <a:ea typeface="+mn-lt"/>
                <a:cs typeface="Arial" panose="020B0604020202020204" pitchFamily="34" charset="0"/>
              </a:rPr>
              <a:t>nima</a:t>
            </a:r>
            <a:r>
              <a:rPr lang="sl-SI" sz="2400" dirty="0">
                <a:solidFill>
                  <a:schemeClr val="bg1"/>
                </a:solidFill>
                <a:latin typeface="Arial" panose="020B0604020202020204" pitchFamily="34" charset="0"/>
                <a:cs typeface="Arial" panose="020B0604020202020204" pitchFamily="34" charset="0"/>
              </a:rPr>
              <a:t>, to ni razlog za zavrnitev zahteve, </a:t>
            </a:r>
            <a:r>
              <a:rPr lang="en-US" sz="2400" dirty="0" err="1">
                <a:solidFill>
                  <a:schemeClr val="bg1"/>
                </a:solidFill>
                <a:latin typeface="Arial" panose="020B0604020202020204" pitchFamily="34" charset="0"/>
                <a:ea typeface="+mn-lt"/>
                <a:cs typeface="Arial" panose="020B0604020202020204" pitchFamily="34" charset="0"/>
              </a:rPr>
              <a:t>saj</a:t>
            </a:r>
            <a:r>
              <a:rPr lang="en-US" sz="2400" dirty="0">
                <a:solidFill>
                  <a:schemeClr val="bg1"/>
                </a:solidFill>
                <a:latin typeface="Arial" panose="020B0604020202020204" pitchFamily="34" charset="0"/>
                <a:ea typeface="+mn-lt"/>
                <a:cs typeface="Arial" panose="020B0604020202020204" pitchFamily="34" charset="0"/>
              </a:rPr>
              <a:t> mora</a:t>
            </a:r>
            <a:r>
              <a:rPr lang="sl-SI" sz="2400" dirty="0">
                <a:solidFill>
                  <a:schemeClr val="bg1"/>
                </a:solidFill>
                <a:latin typeface="Arial" panose="020B0604020202020204" pitchFamily="34" charset="0"/>
                <a:ea typeface="+mn-lt"/>
                <a:cs typeface="Arial" panose="020B0604020202020204" pitchFamily="34" charset="0"/>
              </a:rPr>
              <a:t> </a:t>
            </a:r>
            <a:r>
              <a:rPr lang="en-US" sz="2400" dirty="0">
                <a:solidFill>
                  <a:schemeClr val="bg1"/>
                </a:solidFill>
                <a:latin typeface="Arial" panose="020B0604020202020204" pitchFamily="34" charset="0"/>
                <a:ea typeface="+mn-lt"/>
                <a:cs typeface="Arial" panose="020B0604020202020204" pitchFamily="34" charset="0"/>
              </a:rPr>
              <a:t>organ v </a:t>
            </a:r>
            <a:r>
              <a:rPr lang="en-US" sz="2400" dirty="0" err="1">
                <a:solidFill>
                  <a:schemeClr val="bg1"/>
                </a:solidFill>
                <a:latin typeface="Arial" panose="020B0604020202020204" pitchFamily="34" charset="0"/>
                <a:ea typeface="+mn-lt"/>
                <a:cs typeface="Arial" panose="020B0604020202020204" pitchFamily="34" charset="0"/>
              </a:rPr>
              <a:t>teh</a:t>
            </a:r>
            <a:r>
              <a:rPr lang="en-US" sz="2400" dirty="0">
                <a:solidFill>
                  <a:schemeClr val="bg1"/>
                </a:solidFill>
                <a:latin typeface="Arial" panose="020B0604020202020204" pitchFamily="34" charset="0"/>
                <a:ea typeface="+mn-lt"/>
                <a:cs typeface="Arial" panose="020B0604020202020204" pitchFamily="34" charset="0"/>
              </a:rPr>
              <a:t> </a:t>
            </a:r>
            <a:r>
              <a:rPr lang="en-US" sz="2400" dirty="0" err="1">
                <a:solidFill>
                  <a:schemeClr val="bg1"/>
                </a:solidFill>
                <a:latin typeface="Arial" panose="020B0604020202020204" pitchFamily="34" charset="0"/>
                <a:ea typeface="+mn-lt"/>
                <a:cs typeface="Arial" panose="020B0604020202020204" pitchFamily="34" charset="0"/>
              </a:rPr>
              <a:t>primerih</a:t>
            </a:r>
            <a:r>
              <a:rPr lang="en-US" sz="2400" dirty="0">
                <a:solidFill>
                  <a:schemeClr val="bg1"/>
                </a:solidFill>
                <a:latin typeface="Arial" panose="020B0604020202020204" pitchFamily="34" charset="0"/>
                <a:ea typeface="+mn-lt"/>
                <a:cs typeface="Arial" panose="020B0604020202020204" pitchFamily="34" charset="0"/>
              </a:rPr>
              <a:t> </a:t>
            </a:r>
            <a:r>
              <a:rPr lang="sl-SI" sz="2400" dirty="0">
                <a:solidFill>
                  <a:schemeClr val="bg1"/>
                </a:solidFill>
                <a:latin typeface="Arial" panose="020B0604020202020204" pitchFamily="34" charset="0"/>
                <a:ea typeface="+mn-lt"/>
                <a:cs typeface="Arial" panose="020B0604020202020204" pitchFamily="34" charset="0"/>
              </a:rPr>
              <a:t>“nemudoma, najpozneje pa v roku 3. delovnih dni od dneva prejema zahteve, </a:t>
            </a:r>
            <a:r>
              <a:rPr lang="sl-SI" sz="2400" dirty="0">
                <a:latin typeface="Arial" panose="020B0604020202020204" pitchFamily="34" charset="0"/>
                <a:ea typeface="+mn-lt"/>
                <a:cs typeface="Arial" panose="020B0604020202020204" pitchFamily="34" charset="0"/>
              </a:rPr>
              <a:t>odstopiti zahtevo organu, ki je glede na vsebino zahteve pristojen </a:t>
            </a:r>
            <a:r>
              <a:rPr lang="sl-SI" sz="2400" dirty="0">
                <a:solidFill>
                  <a:schemeClr val="bg1"/>
                </a:solidFill>
                <a:latin typeface="Arial" panose="020B0604020202020204" pitchFamily="34" charset="0"/>
                <a:ea typeface="+mn-lt"/>
                <a:cs typeface="Arial" panose="020B0604020202020204" pitchFamily="34" charset="0"/>
              </a:rPr>
              <a:t>za njeno reševanje, in </a:t>
            </a:r>
            <a:r>
              <a:rPr lang="sl-SI" sz="2400" dirty="0">
                <a:latin typeface="Arial" panose="020B0604020202020204" pitchFamily="34" charset="0"/>
                <a:ea typeface="+mn-lt"/>
                <a:cs typeface="Arial" panose="020B0604020202020204" pitchFamily="34" charset="0"/>
              </a:rPr>
              <a:t>o tem obvestiti prosilca</a:t>
            </a:r>
            <a:r>
              <a:rPr lang="sl-SI" sz="2400" dirty="0">
                <a:solidFill>
                  <a:schemeClr val="bg1"/>
                </a:solidFill>
                <a:latin typeface="Arial" panose="020B0604020202020204" pitchFamily="34" charset="0"/>
                <a:ea typeface="+mn-lt"/>
                <a:cs typeface="Arial" panose="020B0604020202020204" pitchFamily="34" charset="0"/>
              </a:rPr>
              <a:t>.</a:t>
            </a:r>
            <a:r>
              <a:rPr lang="en-US" sz="2400" dirty="0">
                <a:solidFill>
                  <a:schemeClr val="bg1"/>
                </a:solidFill>
                <a:latin typeface="Arial" panose="020B0604020202020204" pitchFamily="34" charset="0"/>
                <a:ea typeface="+mn-lt"/>
                <a:cs typeface="Arial" panose="020B0604020202020204" pitchFamily="34" charset="0"/>
              </a:rPr>
              <a:t>”</a:t>
            </a:r>
            <a:endParaRPr lang="sl-SI" sz="2400" dirty="0">
              <a:solidFill>
                <a:schemeClr val="bg1"/>
              </a:solidFill>
              <a:latin typeface="Arial" panose="020B0604020202020204" pitchFamily="34" charset="0"/>
              <a:ea typeface="+mn-lt"/>
              <a:cs typeface="Arial" panose="020B0604020202020204" pitchFamily="34" charset="0"/>
            </a:endParaRPr>
          </a:p>
          <a:p>
            <a:r>
              <a:rPr lang="en-US" sz="2400" b="0" i="0" dirty="0" err="1">
                <a:solidFill>
                  <a:schemeClr val="bg1"/>
                </a:solidFill>
                <a:effectLst/>
                <a:latin typeface="Arial" panose="020B0604020202020204" pitchFamily="34" charset="0"/>
                <a:cs typeface="Arial" panose="020B0604020202020204" pitchFamily="34" charset="0"/>
              </a:rPr>
              <a:t>Če</a:t>
            </a:r>
            <a:r>
              <a:rPr lang="en-US" sz="2400" b="0" i="0" dirty="0">
                <a:solidFill>
                  <a:schemeClr val="bg1"/>
                </a:solidFill>
                <a:effectLst/>
                <a:latin typeface="Arial" panose="020B0604020202020204" pitchFamily="34" charset="0"/>
                <a:cs typeface="Arial" panose="020B0604020202020204" pitchFamily="34" charset="0"/>
              </a:rPr>
              <a:t> organ </a:t>
            </a:r>
            <a:r>
              <a:rPr lang="en-US" sz="2400" b="0" i="0" dirty="0" err="1">
                <a:solidFill>
                  <a:schemeClr val="bg1"/>
                </a:solidFill>
                <a:effectLst/>
                <a:latin typeface="Arial" panose="020B0604020202020204" pitchFamily="34" charset="0"/>
                <a:cs typeface="Arial" panose="020B0604020202020204" pitchFamily="34" charset="0"/>
              </a:rPr>
              <a:t>potrebuje</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več</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časa</a:t>
            </a:r>
            <a:r>
              <a:rPr lang="en-US" sz="2400" b="0" i="0" dirty="0">
                <a:solidFill>
                  <a:schemeClr val="bg1"/>
                </a:solidFill>
                <a:effectLst/>
                <a:latin typeface="Arial" panose="020B0604020202020204" pitchFamily="34" charset="0"/>
                <a:cs typeface="Arial" panose="020B0604020202020204" pitchFamily="34" charset="0"/>
              </a:rPr>
              <a:t> za </a:t>
            </a:r>
            <a:r>
              <a:rPr lang="en-US" sz="2400" b="0" i="0" dirty="0" err="1">
                <a:solidFill>
                  <a:schemeClr val="bg1"/>
                </a:solidFill>
                <a:effectLst/>
                <a:latin typeface="Arial" panose="020B0604020202020204" pitchFamily="34" charset="0"/>
                <a:cs typeface="Arial" panose="020B0604020202020204" pitchFamily="34" charset="0"/>
              </a:rPr>
              <a:t>posredovanje</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zahtevane</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informacije</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zaradi</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izvedbe</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delnega</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dostopa</a:t>
            </a:r>
            <a:r>
              <a:rPr lang="en-US" sz="2400" b="0" i="0" dirty="0">
                <a:solidFill>
                  <a:schemeClr val="bg1"/>
                </a:solidFill>
                <a:effectLst/>
                <a:latin typeface="Arial" panose="020B0604020202020204" pitchFamily="34" charset="0"/>
                <a:cs typeface="Arial" panose="020B0604020202020204" pitchFamily="34" charset="0"/>
              </a:rPr>
              <a:t> do </a:t>
            </a:r>
            <a:r>
              <a:rPr lang="en-US" sz="2400" b="0" i="0" dirty="0" err="1">
                <a:solidFill>
                  <a:schemeClr val="bg1"/>
                </a:solidFill>
                <a:effectLst/>
                <a:latin typeface="Arial" panose="020B0604020202020204" pitchFamily="34" charset="0"/>
                <a:cs typeface="Arial" panose="020B0604020202020204" pitchFamily="34" charset="0"/>
              </a:rPr>
              <a:t>informacije</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javnega</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značaja</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ali</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zaradi</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obsežnosti</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zahtevanega</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solidFill>
                  <a:schemeClr val="bg1"/>
                </a:solidFill>
                <a:effectLst/>
                <a:latin typeface="Arial" panose="020B0604020202020204" pitchFamily="34" charset="0"/>
                <a:cs typeface="Arial" panose="020B0604020202020204" pitchFamily="34" charset="0"/>
              </a:rPr>
              <a:t>dokumenta</a:t>
            </a:r>
            <a:r>
              <a:rPr lang="en-US" sz="2400" b="0" i="0" dirty="0">
                <a:solidFill>
                  <a:schemeClr val="bg1"/>
                </a:solidFill>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lahko</a:t>
            </a:r>
            <a:r>
              <a:rPr lang="en-US" sz="2400" b="0" i="0" dirty="0">
                <a:effectLst/>
                <a:latin typeface="Arial" panose="020B0604020202020204" pitchFamily="34" charset="0"/>
                <a:cs typeface="Arial" panose="020B0604020202020204" pitchFamily="34" charset="0"/>
              </a:rPr>
              <a:t> 20 </a:t>
            </a:r>
            <a:r>
              <a:rPr lang="en-US" sz="2400" b="0" i="0" dirty="0" err="1">
                <a:effectLst/>
                <a:latin typeface="Arial" panose="020B0604020202020204" pitchFamily="34" charset="0"/>
                <a:cs typeface="Arial" panose="020B0604020202020204" pitchFamily="34" charset="0"/>
              </a:rPr>
              <a:t>dnevni</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rok</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podaljša</a:t>
            </a:r>
            <a:r>
              <a:rPr lang="en-US" sz="2400" b="0" i="0" dirty="0">
                <a:effectLst/>
                <a:latin typeface="Arial" panose="020B0604020202020204" pitchFamily="34" charset="0"/>
                <a:cs typeface="Arial" panose="020B0604020202020204" pitchFamily="34" charset="0"/>
              </a:rPr>
              <a:t> za </a:t>
            </a:r>
            <a:r>
              <a:rPr lang="en-US" sz="2400" b="0" i="0" dirty="0" err="1">
                <a:effectLst/>
                <a:latin typeface="Arial" panose="020B0604020202020204" pitchFamily="34" charset="0"/>
                <a:cs typeface="Arial" panose="020B0604020202020204" pitchFamily="34" charset="0"/>
              </a:rPr>
              <a:t>največ</a:t>
            </a:r>
            <a:r>
              <a:rPr lang="en-US" sz="2400" b="0" i="0" dirty="0">
                <a:effectLst/>
                <a:latin typeface="Arial" panose="020B0604020202020204" pitchFamily="34" charset="0"/>
                <a:cs typeface="Arial" panose="020B0604020202020204" pitchFamily="34" charset="0"/>
              </a:rPr>
              <a:t> 30 </a:t>
            </a:r>
            <a:r>
              <a:rPr lang="en-US" sz="2400" b="0" i="0" dirty="0" err="1">
                <a:effectLst/>
                <a:latin typeface="Arial" panose="020B0604020202020204" pitchFamily="34" charset="0"/>
                <a:cs typeface="Arial" panose="020B0604020202020204" pitchFamily="34" charset="0"/>
              </a:rPr>
              <a:t>delovnih</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dni</a:t>
            </a:r>
            <a:r>
              <a:rPr lang="en-US" sz="2400" b="0" i="0" dirty="0">
                <a:solidFill>
                  <a:schemeClr val="bg1"/>
                </a:solidFill>
                <a:effectLst/>
                <a:latin typeface="Arial" panose="020B0604020202020204" pitchFamily="34" charset="0"/>
                <a:cs typeface="Arial" panose="020B0604020202020204" pitchFamily="34" charset="0"/>
              </a:rPr>
              <a:t>. </a:t>
            </a:r>
            <a:endParaRPr lang="sl-SI" dirty="0"/>
          </a:p>
        </p:txBody>
      </p:sp>
    </p:spTree>
    <p:extLst>
      <p:ext uri="{BB962C8B-B14F-4D97-AF65-F5344CB8AC3E}">
        <p14:creationId xmlns:p14="http://schemas.microsoft.com/office/powerpoint/2010/main" val="157426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1E45-13DB-E0E0-1A9E-1CB03627378A}"/>
              </a:ext>
            </a:extLst>
          </p:cNvPr>
          <p:cNvSpPr>
            <a:spLocks noGrp="1"/>
          </p:cNvSpPr>
          <p:nvPr>
            <p:ph type="title"/>
          </p:nvPr>
        </p:nvSpPr>
        <p:spPr/>
        <p:txBody>
          <a:bodyPr/>
          <a:lstStyle/>
          <a:p>
            <a:r>
              <a:rPr lang="sl-SI" dirty="0"/>
              <a:t>DOSTOP V PRAKSI</a:t>
            </a:r>
          </a:p>
        </p:txBody>
      </p:sp>
      <p:sp>
        <p:nvSpPr>
          <p:cNvPr id="3" name="Content Placeholder 2">
            <a:extLst>
              <a:ext uri="{FF2B5EF4-FFF2-40B4-BE49-F238E27FC236}">
                <a16:creationId xmlns:a16="http://schemas.microsoft.com/office/drawing/2014/main" id="{403A3A30-6DE8-E2CB-7674-9402739D1B03}"/>
              </a:ext>
            </a:extLst>
          </p:cNvPr>
          <p:cNvSpPr>
            <a:spLocks noGrp="1"/>
          </p:cNvSpPr>
          <p:nvPr>
            <p:ph idx="1"/>
          </p:nvPr>
        </p:nvSpPr>
        <p:spPr/>
        <p:txBody>
          <a:bodyPr/>
          <a:lstStyle/>
          <a:p>
            <a:r>
              <a:rPr lang="da-DK" dirty="0">
                <a:solidFill>
                  <a:schemeClr val="bg1"/>
                </a:solidFill>
                <a:latin typeface="Arial" panose="020B0604020202020204" pitchFamily="34" charset="0"/>
                <a:cs typeface="Arial" panose="020B0604020202020204" pitchFamily="34" charset="0"/>
              </a:rPr>
              <a:t>Nizka ozaveščenost (potencialnih) prosilcev</a:t>
            </a:r>
            <a:endParaRPr lang="en-US" dirty="0">
              <a:solidFill>
                <a:schemeClr val="bg1"/>
              </a:solidFill>
              <a:latin typeface="Arial" panose="020B0604020202020204" pitchFamily="34" charset="0"/>
              <a:cs typeface="Arial" panose="020B0604020202020204" pitchFamily="34" charset="0"/>
            </a:endParaRPr>
          </a:p>
          <a:p>
            <a:r>
              <a:rPr lang="sl-SI" dirty="0">
                <a:solidFill>
                  <a:schemeClr val="bg1"/>
                </a:solidFill>
                <a:latin typeface="Arial" panose="020B0604020202020204" pitchFamily="34" charset="0"/>
                <a:cs typeface="Arial" panose="020B0604020202020204" pitchFamily="34" charset="0"/>
              </a:rPr>
              <a:t>Težave z nepoznavanjem pravice, neznanje glede možnosti pritožb ob molku organa ali zavrnilnih odločbah, strah ob nekaterih taktikah organov</a:t>
            </a:r>
          </a:p>
          <a:p>
            <a:r>
              <a:rPr lang="sl-SI" b="0" i="0" dirty="0">
                <a:solidFill>
                  <a:schemeClr val="bg1"/>
                </a:solidFill>
                <a:effectLst/>
                <a:latin typeface="Arial" panose="020B0604020202020204" pitchFamily="34" charset="0"/>
              </a:rPr>
              <a:t>Vlada redno izvaja izobraževanja za organe, manjkajo pa aktivnosti za ozaveščanje prosilcev</a:t>
            </a:r>
          </a:p>
        </p:txBody>
      </p:sp>
    </p:spTree>
    <p:extLst>
      <p:ext uri="{BB962C8B-B14F-4D97-AF65-F5344CB8AC3E}">
        <p14:creationId xmlns:p14="http://schemas.microsoft.com/office/powerpoint/2010/main" val="149183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561B-7778-049D-5A06-5E15A7265A8A}"/>
              </a:ext>
            </a:extLst>
          </p:cNvPr>
          <p:cNvSpPr>
            <a:spLocks noGrp="1"/>
          </p:cNvSpPr>
          <p:nvPr>
            <p:ph type="title"/>
          </p:nvPr>
        </p:nvSpPr>
        <p:spPr/>
        <p:txBody>
          <a:bodyPr/>
          <a:lstStyle/>
          <a:p>
            <a:r>
              <a:rPr lang="sl-SI" dirty="0"/>
              <a:t>PRIMER IZ PRAKSE</a:t>
            </a:r>
          </a:p>
        </p:txBody>
      </p:sp>
      <p:pic>
        <p:nvPicPr>
          <p:cNvPr id="4" name="Content Placeholder 3">
            <a:extLst>
              <a:ext uri="{FF2B5EF4-FFF2-40B4-BE49-F238E27FC236}">
                <a16:creationId xmlns:a16="http://schemas.microsoft.com/office/drawing/2014/main" id="{48283C49-F29C-30CE-51AB-BC4F6DACF878}"/>
              </a:ext>
            </a:extLst>
          </p:cNvPr>
          <p:cNvPicPr>
            <a:picLocks noGrp="1" noChangeAspect="1"/>
          </p:cNvPicPr>
          <p:nvPr>
            <p:ph idx="1"/>
          </p:nvPr>
        </p:nvPicPr>
        <p:blipFill>
          <a:blip r:embed="rId2"/>
          <a:stretch>
            <a:fillRect/>
          </a:stretch>
        </p:blipFill>
        <p:spPr>
          <a:xfrm>
            <a:off x="1455788" y="3246431"/>
            <a:ext cx="9783763" cy="2848171"/>
          </a:xfrm>
          <a:prstGeom prst="rect">
            <a:avLst/>
          </a:prstGeom>
        </p:spPr>
      </p:pic>
      <p:sp>
        <p:nvSpPr>
          <p:cNvPr id="6" name="TextBox 5">
            <a:extLst>
              <a:ext uri="{FF2B5EF4-FFF2-40B4-BE49-F238E27FC236}">
                <a16:creationId xmlns:a16="http://schemas.microsoft.com/office/drawing/2014/main" id="{161A6532-8956-87AB-46DF-94A3BEE93AD1}"/>
              </a:ext>
            </a:extLst>
          </p:cNvPr>
          <p:cNvSpPr txBox="1"/>
          <p:nvPr/>
        </p:nvSpPr>
        <p:spPr>
          <a:xfrm>
            <a:off x="1202918" y="2335017"/>
            <a:ext cx="10885617" cy="769441"/>
          </a:xfrm>
          <a:prstGeom prst="rect">
            <a:avLst/>
          </a:prstGeom>
          <a:noFill/>
        </p:spPr>
        <p:txBody>
          <a:bodyPr wrap="square">
            <a:spAutoFit/>
          </a:bodyPr>
          <a:lstStyle/>
          <a:p>
            <a:pPr marL="342900" indent="-342900">
              <a:buFont typeface="Arial" panose="020B0604020202020204" pitchFamily="34" charset="0"/>
              <a:buChar char="•"/>
            </a:pPr>
            <a:r>
              <a:rPr lang="sl-SI" sz="2200" dirty="0">
                <a:solidFill>
                  <a:schemeClr val="bg1"/>
                </a:solidFill>
                <a:latin typeface="Arial" panose="020B0604020202020204" pitchFamily="34" charset="0"/>
                <a:cs typeface="Arial" panose="020B0604020202020204" pitchFamily="34" charset="0"/>
              </a:rPr>
              <a:t>Pri </a:t>
            </a:r>
            <a:r>
              <a:rPr lang="sl-SI" sz="2200" dirty="0" err="1">
                <a:solidFill>
                  <a:schemeClr val="bg1"/>
                </a:solidFill>
                <a:latin typeface="Arial" panose="020B0604020202020204" pitchFamily="34" charset="0"/>
                <a:cs typeface="Arial" panose="020B0604020202020204" pitchFamily="34" charset="0"/>
              </a:rPr>
              <a:t>Transparency</a:t>
            </a:r>
            <a:r>
              <a:rPr lang="sl-SI" sz="2200" dirty="0">
                <a:solidFill>
                  <a:schemeClr val="bg1"/>
                </a:solidFill>
                <a:latin typeface="Arial" panose="020B0604020202020204" pitchFamily="34" charset="0"/>
                <a:cs typeface="Arial" panose="020B0604020202020204" pitchFamily="34" charset="0"/>
              </a:rPr>
              <a:t> </a:t>
            </a:r>
            <a:r>
              <a:rPr lang="sl-SI" sz="2200" dirty="0" err="1">
                <a:solidFill>
                  <a:schemeClr val="bg1"/>
                </a:solidFill>
                <a:latin typeface="Arial" panose="020B0604020202020204" pitchFamily="34" charset="0"/>
                <a:cs typeface="Arial" panose="020B0604020202020204" pitchFamily="34" charset="0"/>
              </a:rPr>
              <a:t>International</a:t>
            </a:r>
            <a:r>
              <a:rPr lang="sl-SI" sz="2200" dirty="0">
                <a:solidFill>
                  <a:schemeClr val="bg1"/>
                </a:solidFill>
                <a:latin typeface="Arial" panose="020B0604020202020204" pitchFamily="34" charset="0"/>
                <a:cs typeface="Arial" panose="020B0604020202020204" pitchFamily="34" charset="0"/>
              </a:rPr>
              <a:t> Slovenia so </a:t>
            </a:r>
            <a:r>
              <a:rPr lang="sl-SI" sz="2200" dirty="0" err="1">
                <a:solidFill>
                  <a:schemeClr val="bg1"/>
                </a:solidFill>
                <a:latin typeface="Arial" panose="020B0604020202020204" pitchFamily="34" charset="0"/>
                <a:cs typeface="Arial" panose="020B0604020202020204" pitchFamily="34" charset="0"/>
              </a:rPr>
              <a:t>feburarja</a:t>
            </a:r>
            <a:r>
              <a:rPr lang="sl-SI" sz="2200" dirty="0">
                <a:solidFill>
                  <a:schemeClr val="bg1"/>
                </a:solidFill>
                <a:latin typeface="Arial" panose="020B0604020202020204" pitchFamily="34" charset="0"/>
                <a:cs typeface="Arial" panose="020B0604020202020204" pitchFamily="34" charset="0"/>
              </a:rPr>
              <a:t> 2016 zaprosili za pogodbe za nakup ograje na meji</a:t>
            </a:r>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12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530B-7B74-EAED-3D0A-E1ADA4911022}"/>
              </a:ext>
            </a:extLst>
          </p:cNvPr>
          <p:cNvSpPr>
            <a:spLocks noGrp="1"/>
          </p:cNvSpPr>
          <p:nvPr>
            <p:ph type="title"/>
          </p:nvPr>
        </p:nvSpPr>
        <p:spPr/>
        <p:txBody>
          <a:bodyPr/>
          <a:lstStyle/>
          <a:p>
            <a:endParaRPr lang="sl-SI"/>
          </a:p>
        </p:txBody>
      </p:sp>
      <p:sp>
        <p:nvSpPr>
          <p:cNvPr id="3" name="Content Placeholder 2">
            <a:extLst>
              <a:ext uri="{FF2B5EF4-FFF2-40B4-BE49-F238E27FC236}">
                <a16:creationId xmlns:a16="http://schemas.microsoft.com/office/drawing/2014/main" id="{C5E45D67-4A33-449D-AF6C-87E5890D112D}"/>
              </a:ext>
            </a:extLst>
          </p:cNvPr>
          <p:cNvSpPr>
            <a:spLocks noGrp="1"/>
          </p:cNvSpPr>
          <p:nvPr>
            <p:ph idx="1"/>
          </p:nvPr>
        </p:nvSpPr>
        <p:spPr>
          <a:xfrm>
            <a:off x="4569661" y="460933"/>
            <a:ext cx="5669713" cy="4206240"/>
          </a:xfrm>
        </p:spPr>
        <p:txBody>
          <a:bodyPr/>
          <a:lstStyle/>
          <a:p>
            <a:endParaRPr lang="sl-SI" sz="2400" b="0" i="0" dirty="0">
              <a:solidFill>
                <a:srgbClr val="000000"/>
              </a:solidFill>
              <a:effectLst/>
              <a:latin typeface="Arial" panose="020B0604020202020204" pitchFamily="34" charset="0"/>
            </a:endParaRPr>
          </a:p>
          <a:p>
            <a:endParaRPr lang="sl-SI" sz="2400" dirty="0">
              <a:solidFill>
                <a:srgbClr val="000000"/>
              </a:solidFill>
              <a:latin typeface="Arial" panose="020B0604020202020204" pitchFamily="34" charset="0"/>
            </a:endParaRPr>
          </a:p>
          <a:p>
            <a:endParaRPr lang="sl-SI" dirty="0"/>
          </a:p>
        </p:txBody>
      </p:sp>
      <p:sp>
        <p:nvSpPr>
          <p:cNvPr id="8" name="TextBox 7">
            <a:extLst>
              <a:ext uri="{FF2B5EF4-FFF2-40B4-BE49-F238E27FC236}">
                <a16:creationId xmlns:a16="http://schemas.microsoft.com/office/drawing/2014/main" id="{5ABB9645-B380-2C44-A0C5-F438E47F71DE}"/>
              </a:ext>
            </a:extLst>
          </p:cNvPr>
          <p:cNvSpPr txBox="1"/>
          <p:nvPr/>
        </p:nvSpPr>
        <p:spPr>
          <a:xfrm>
            <a:off x="5060659" y="1963888"/>
            <a:ext cx="6094602" cy="1200329"/>
          </a:xfrm>
          <a:prstGeom prst="rect">
            <a:avLst/>
          </a:prstGeom>
          <a:noFill/>
        </p:spPr>
        <p:txBody>
          <a:bodyPr wrap="square">
            <a:spAutoFit/>
          </a:bodyPr>
          <a:lstStyle/>
          <a:p>
            <a:endParaRPr lang="sl-SI" sz="1800" b="0" i="0" dirty="0">
              <a:solidFill>
                <a:schemeClr val="bg1"/>
              </a:solidFill>
              <a:effectLst/>
              <a:latin typeface="Arial" panose="020B0604020202020204" pitchFamily="34" charset="0"/>
            </a:endParaRPr>
          </a:p>
          <a:p>
            <a:pPr marL="0" indent="0">
              <a:buNone/>
            </a:pPr>
            <a:r>
              <a:rPr lang="sl-SI" sz="1800" b="0" i="0" dirty="0">
                <a:solidFill>
                  <a:schemeClr val="bg1"/>
                </a:solidFill>
                <a:effectLst/>
                <a:latin typeface="Arial" panose="020B0604020202020204" pitchFamily="34" charset="0"/>
              </a:rPr>
              <a:t>prijav, ki jih je prejel </a:t>
            </a:r>
            <a:r>
              <a:rPr lang="sl-SI" sz="1800" b="0" i="0" dirty="0">
                <a:effectLst/>
                <a:latin typeface="Arial" panose="020B0604020202020204" pitchFamily="34" charset="0"/>
              </a:rPr>
              <a:t>Center Spregovori!</a:t>
            </a:r>
            <a:r>
              <a:rPr lang="en-US" sz="1800" b="0" i="0" dirty="0">
                <a:effectLst/>
                <a:latin typeface="Arial" panose="020B0604020202020204" pitchFamily="34" charset="0"/>
              </a:rPr>
              <a:t> </a:t>
            </a:r>
            <a:r>
              <a:rPr lang="en-US" sz="1800" b="0" i="0" dirty="0">
                <a:solidFill>
                  <a:schemeClr val="bg1"/>
                </a:solidFill>
                <a:effectLst/>
                <a:latin typeface="Arial" panose="020B0604020202020204" pitchFamily="34" charset="0"/>
              </a:rPr>
              <a:t>v </a:t>
            </a:r>
            <a:r>
              <a:rPr lang="en-US" sz="1800" b="0" i="0" dirty="0" err="1">
                <a:solidFill>
                  <a:schemeClr val="bg1"/>
                </a:solidFill>
                <a:effectLst/>
                <a:latin typeface="Arial" panose="020B0604020202020204" pitchFamily="34" charset="0"/>
              </a:rPr>
              <a:t>obdobju</a:t>
            </a:r>
            <a:r>
              <a:rPr lang="en-US" sz="1800" b="0" i="0" dirty="0">
                <a:solidFill>
                  <a:schemeClr val="bg1"/>
                </a:solidFill>
                <a:effectLst/>
                <a:latin typeface="Arial" panose="020B0604020202020204" pitchFamily="34" charset="0"/>
              </a:rPr>
              <a:t> </a:t>
            </a:r>
            <a:r>
              <a:rPr lang="sl-SI" sz="1800" b="0" i="0" dirty="0">
                <a:solidFill>
                  <a:schemeClr val="bg1"/>
                </a:solidFill>
                <a:effectLst/>
                <a:latin typeface="Arial" panose="020B0604020202020204" pitchFamily="34" charset="0"/>
              </a:rPr>
              <a:t> 1. 1. 2020 do 30. 6. 2021, se je nanašalo na pomoč pri dostopu do informacij javnega značaja</a:t>
            </a:r>
            <a:endParaRPr lang="sl-SI" dirty="0">
              <a:solidFill>
                <a:schemeClr val="bg1"/>
              </a:solidFill>
            </a:endParaRPr>
          </a:p>
        </p:txBody>
      </p:sp>
      <p:sp>
        <p:nvSpPr>
          <p:cNvPr id="10" name="TextBox 9">
            <a:extLst>
              <a:ext uri="{FF2B5EF4-FFF2-40B4-BE49-F238E27FC236}">
                <a16:creationId xmlns:a16="http://schemas.microsoft.com/office/drawing/2014/main" id="{BF744C76-A944-4445-99C5-4E38DE18A388}"/>
              </a:ext>
            </a:extLst>
          </p:cNvPr>
          <p:cNvSpPr txBox="1"/>
          <p:nvPr/>
        </p:nvSpPr>
        <p:spPr>
          <a:xfrm>
            <a:off x="1202919" y="2056220"/>
            <a:ext cx="6094602" cy="1015663"/>
          </a:xfrm>
          <a:prstGeom prst="rect">
            <a:avLst/>
          </a:prstGeom>
          <a:noFill/>
        </p:spPr>
        <p:txBody>
          <a:bodyPr wrap="square">
            <a:spAutoFit/>
          </a:bodyPr>
          <a:lstStyle/>
          <a:p>
            <a:pPr marL="857250" indent="-857250">
              <a:buFont typeface="Arial" panose="020B0604020202020204" pitchFamily="34" charset="0"/>
              <a:buChar char="•"/>
            </a:pPr>
            <a:r>
              <a:rPr lang="en-GB" sz="6000" dirty="0">
                <a:latin typeface="Arial" panose="020B0604020202020204" pitchFamily="34" charset="0"/>
                <a:cs typeface="Arial" panose="020B0604020202020204" pitchFamily="34" charset="0"/>
              </a:rPr>
              <a:t>29,</a:t>
            </a:r>
            <a:r>
              <a:rPr lang="sl-SI" sz="6000" dirty="0">
                <a:latin typeface="Arial" panose="020B0604020202020204" pitchFamily="34" charset="0"/>
                <a:cs typeface="Arial" panose="020B0604020202020204" pitchFamily="34" charset="0"/>
              </a:rPr>
              <a:t>3</a:t>
            </a:r>
            <a:r>
              <a:rPr lang="en-GB" sz="6000" dirty="0">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C77BA1CD-F774-5ED6-65A3-CD64FB0E8296}"/>
              </a:ext>
            </a:extLst>
          </p:cNvPr>
          <p:cNvSpPr txBox="1"/>
          <p:nvPr/>
        </p:nvSpPr>
        <p:spPr>
          <a:xfrm>
            <a:off x="5060659" y="3321577"/>
            <a:ext cx="6379826" cy="1754326"/>
          </a:xfrm>
          <a:prstGeom prst="rect">
            <a:avLst/>
          </a:prstGeom>
          <a:noFill/>
        </p:spPr>
        <p:txBody>
          <a:bodyPr wrap="square">
            <a:spAutoFit/>
          </a:bodyPr>
          <a:lstStyle/>
          <a:p>
            <a:r>
              <a:rPr lang="en-US" b="0" i="0" dirty="0" err="1">
                <a:solidFill>
                  <a:schemeClr val="bg1"/>
                </a:solidFill>
                <a:effectLst/>
                <a:latin typeface="Arial" panose="020B0604020202020204" pitchFamily="34" charset="0"/>
              </a:rPr>
              <a:t>rešenih</a:t>
            </a:r>
            <a:r>
              <a:rPr lang="en-US" b="0" i="0" dirty="0">
                <a:solidFill>
                  <a:schemeClr val="bg1"/>
                </a:solidFill>
                <a:effectLst/>
                <a:latin typeface="Arial" panose="020B0604020202020204" pitchFamily="34" charset="0"/>
              </a:rPr>
              <a:t> </a:t>
            </a:r>
            <a:r>
              <a:rPr lang="en-US" b="0" i="0" dirty="0" err="1">
                <a:solidFill>
                  <a:schemeClr val="bg1"/>
                </a:solidFill>
                <a:effectLst/>
                <a:latin typeface="Arial" panose="020B0604020202020204" pitchFamily="34" charset="0"/>
              </a:rPr>
              <a:t>zadev</a:t>
            </a:r>
            <a:r>
              <a:rPr lang="en-US" b="0" i="0" dirty="0">
                <a:solidFill>
                  <a:schemeClr val="bg1"/>
                </a:solidFill>
                <a:effectLst/>
                <a:latin typeface="Arial" panose="020B0604020202020204" pitchFamily="34" charset="0"/>
              </a:rPr>
              <a:t> s </a:t>
            </a:r>
            <a:r>
              <a:rPr lang="en-US" b="0" i="0" dirty="0" err="1">
                <a:solidFill>
                  <a:schemeClr val="bg1"/>
                </a:solidFill>
                <a:effectLst/>
                <a:latin typeface="Arial" panose="020B0604020202020204" pitchFamily="34" charset="0"/>
              </a:rPr>
              <a:t>strani</a:t>
            </a:r>
            <a:r>
              <a:rPr lang="sl-SI" b="0" i="0" dirty="0">
                <a:solidFill>
                  <a:schemeClr val="bg1"/>
                </a:solidFill>
                <a:effectLst/>
                <a:latin typeface="Arial" panose="020B0604020202020204" pitchFamily="34" charset="0"/>
              </a:rPr>
              <a:t> organ</a:t>
            </a:r>
            <a:r>
              <a:rPr lang="en-US" b="0" i="0" dirty="0" err="1">
                <a:solidFill>
                  <a:schemeClr val="bg1"/>
                </a:solidFill>
                <a:effectLst/>
                <a:latin typeface="Arial" panose="020B0604020202020204" pitchFamily="34" charset="0"/>
              </a:rPr>
              <a:t>ov</a:t>
            </a:r>
            <a:r>
              <a:rPr lang="sl-SI" b="0" i="0" dirty="0">
                <a:solidFill>
                  <a:schemeClr val="bg1"/>
                </a:solidFill>
                <a:effectLst/>
                <a:latin typeface="Arial" panose="020B0604020202020204" pitchFamily="34" charset="0"/>
              </a:rPr>
              <a:t> lokalnih skupnosti (v obdobju od leta 2012 do 2020)</a:t>
            </a:r>
            <a:r>
              <a:rPr lang="en-US" b="0" i="0" dirty="0">
                <a:solidFill>
                  <a:schemeClr val="bg1"/>
                </a:solidFill>
                <a:effectLst/>
                <a:latin typeface="Arial" panose="020B0604020202020204" pitchFamily="34" charset="0"/>
              </a:rPr>
              <a:t>,</a:t>
            </a:r>
            <a:r>
              <a:rPr lang="sl-SI" b="0" i="0" dirty="0">
                <a:solidFill>
                  <a:schemeClr val="bg1"/>
                </a:solidFill>
                <a:effectLst/>
                <a:latin typeface="Arial" panose="020B0604020202020204" pitchFamily="34" charset="0"/>
              </a:rPr>
              <a:t> pa čeprav ti</a:t>
            </a:r>
            <a:r>
              <a:rPr lang="en-US" b="0" i="0" dirty="0">
                <a:solidFill>
                  <a:schemeClr val="bg1"/>
                </a:solidFill>
                <a:effectLst/>
                <a:latin typeface="Arial" panose="020B0604020202020204" pitchFamily="34" charset="0"/>
              </a:rPr>
              <a:t> </a:t>
            </a:r>
            <a:r>
              <a:rPr lang="sl-SI" b="0" i="0" dirty="0">
                <a:solidFill>
                  <a:schemeClr val="bg1"/>
                </a:solidFill>
                <a:effectLst/>
                <a:latin typeface="Arial" panose="020B0604020202020204" pitchFamily="34" charset="0"/>
              </a:rPr>
              <a:t>predstavljajo dobro polovico zavezancev - </a:t>
            </a:r>
            <a:r>
              <a:rPr lang="sl-SI" sz="1800" b="0" i="0" dirty="0">
                <a:solidFill>
                  <a:schemeClr val="bg1"/>
                </a:solidFill>
                <a:effectLst/>
                <a:latin typeface="Arial" panose="020B0604020202020204" pitchFamily="34" charset="0"/>
              </a:rPr>
              <a:t>to </a:t>
            </a:r>
            <a:r>
              <a:rPr lang="sl-SI" sz="1800" b="0" i="0" dirty="0">
                <a:effectLst/>
                <a:latin typeface="Arial" panose="020B0604020202020204" pitchFamily="34" charset="0"/>
              </a:rPr>
              <a:t>kaže na pomanjkljivo uporabo instituta dostopa do informacij v lokalnih okoljih</a:t>
            </a:r>
            <a:endParaRPr lang="sl-SI" dirty="0">
              <a:solidFill>
                <a:schemeClr val="bg1"/>
              </a:solidFill>
            </a:endParaRPr>
          </a:p>
          <a:p>
            <a:br>
              <a:rPr lang="en-US" b="0" i="0" dirty="0">
                <a:solidFill>
                  <a:srgbClr val="000000"/>
                </a:solidFill>
                <a:effectLst/>
                <a:latin typeface="Arial" panose="020B0604020202020204" pitchFamily="34" charset="0"/>
              </a:rPr>
            </a:br>
            <a:endParaRPr lang="en-GB" dirty="0"/>
          </a:p>
        </p:txBody>
      </p:sp>
      <p:sp>
        <p:nvSpPr>
          <p:cNvPr id="14" name="TextBox 13">
            <a:extLst>
              <a:ext uri="{FF2B5EF4-FFF2-40B4-BE49-F238E27FC236}">
                <a16:creationId xmlns:a16="http://schemas.microsoft.com/office/drawing/2014/main" id="{3C7E054E-AD44-D57E-672C-FB4A920FCC2C}"/>
              </a:ext>
            </a:extLst>
          </p:cNvPr>
          <p:cNvSpPr txBox="1"/>
          <p:nvPr/>
        </p:nvSpPr>
        <p:spPr>
          <a:xfrm>
            <a:off x="1202919" y="3278286"/>
            <a:ext cx="6379826" cy="1015663"/>
          </a:xfrm>
          <a:prstGeom prst="rect">
            <a:avLst/>
          </a:prstGeom>
          <a:noFill/>
        </p:spPr>
        <p:txBody>
          <a:bodyPr wrap="square">
            <a:spAutoFit/>
          </a:bodyPr>
          <a:lstStyle/>
          <a:p>
            <a:pPr marL="857250" indent="-857250">
              <a:buFont typeface="Arial" panose="020B0604020202020204" pitchFamily="34" charset="0"/>
              <a:buChar char="•"/>
            </a:pPr>
            <a:r>
              <a:rPr lang="sl-SI" sz="6000" dirty="0">
                <a:latin typeface="Arial" panose="020B0604020202020204" pitchFamily="34" charset="0"/>
                <a:cs typeface="Arial" panose="020B0604020202020204" pitchFamily="34" charset="0"/>
              </a:rPr>
              <a:t>22</a:t>
            </a:r>
            <a:r>
              <a:rPr lang="en-GB" sz="6000" dirty="0">
                <a:latin typeface="Arial" panose="020B0604020202020204" pitchFamily="34" charset="0"/>
                <a:cs typeface="Arial" panose="020B0604020202020204" pitchFamily="34" charset="0"/>
              </a:rPr>
              <a:t>,2 %</a:t>
            </a:r>
          </a:p>
        </p:txBody>
      </p:sp>
      <p:sp>
        <p:nvSpPr>
          <p:cNvPr id="16" name="TextBox 15">
            <a:extLst>
              <a:ext uri="{FF2B5EF4-FFF2-40B4-BE49-F238E27FC236}">
                <a16:creationId xmlns:a16="http://schemas.microsoft.com/office/drawing/2014/main" id="{9BB373FE-A881-A1D2-6329-0C5C1E925EF5}"/>
              </a:ext>
            </a:extLst>
          </p:cNvPr>
          <p:cNvSpPr txBox="1"/>
          <p:nvPr/>
        </p:nvSpPr>
        <p:spPr>
          <a:xfrm>
            <a:off x="1202919" y="4841658"/>
            <a:ext cx="8865931" cy="430887"/>
          </a:xfrm>
          <a:prstGeom prst="rect">
            <a:avLst/>
          </a:prstGeom>
          <a:noFill/>
        </p:spPr>
        <p:txBody>
          <a:bodyPr wrap="square">
            <a:spAutoFit/>
          </a:bodyPr>
          <a:lstStyle/>
          <a:p>
            <a:pPr marL="285750" indent="-285750">
              <a:buFont typeface="Arial" panose="020B0604020202020204" pitchFamily="34" charset="0"/>
              <a:buChar char="•"/>
            </a:pPr>
            <a:r>
              <a:rPr lang="sl-SI" sz="2200" dirty="0">
                <a:solidFill>
                  <a:schemeClr val="bg1"/>
                </a:solidFill>
                <a:latin typeface="Arial" panose="020B0604020202020204" pitchFamily="34" charset="0"/>
              </a:rPr>
              <a:t>Odgovor lahko predstavlja nova digitalna rešitev </a:t>
            </a:r>
            <a:r>
              <a:rPr lang="sl-SI" sz="2200" dirty="0">
                <a:latin typeface="Arial" panose="020B0604020202020204" pitchFamily="34" charset="0"/>
              </a:rPr>
              <a:t>Vprašaj državo</a:t>
            </a:r>
            <a:endParaRPr lang="sl-SI" sz="2200" dirty="0"/>
          </a:p>
        </p:txBody>
      </p:sp>
    </p:spTree>
    <p:extLst>
      <p:ext uri="{BB962C8B-B14F-4D97-AF65-F5344CB8AC3E}">
        <p14:creationId xmlns:p14="http://schemas.microsoft.com/office/powerpoint/2010/main" val="291768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CF5A-9BDD-D7E3-660E-AD57ACAAD62B}"/>
              </a:ext>
            </a:extLst>
          </p:cNvPr>
          <p:cNvSpPr>
            <a:spLocks noGrp="1"/>
          </p:cNvSpPr>
          <p:nvPr>
            <p:ph type="title"/>
          </p:nvPr>
        </p:nvSpPr>
        <p:spPr/>
        <p:txBody>
          <a:bodyPr/>
          <a:lstStyle/>
          <a:p>
            <a:r>
              <a:rPr lang="sl-SI" dirty="0"/>
              <a:t>Angleška digitalna rešitev </a:t>
            </a:r>
            <a:r>
              <a:rPr lang="sl-SI" dirty="0" err="1"/>
              <a:t>alaveteli</a:t>
            </a:r>
            <a:endParaRPr lang="sl-SI" dirty="0"/>
          </a:p>
        </p:txBody>
      </p:sp>
      <p:sp>
        <p:nvSpPr>
          <p:cNvPr id="3" name="Content Placeholder 2">
            <a:extLst>
              <a:ext uri="{FF2B5EF4-FFF2-40B4-BE49-F238E27FC236}">
                <a16:creationId xmlns:a16="http://schemas.microsoft.com/office/drawing/2014/main" id="{6498F632-91D5-F4C5-2993-44AAA8AEAD28}"/>
              </a:ext>
            </a:extLst>
          </p:cNvPr>
          <p:cNvSpPr>
            <a:spLocks noGrp="1"/>
          </p:cNvSpPr>
          <p:nvPr>
            <p:ph idx="1"/>
          </p:nvPr>
        </p:nvSpPr>
        <p:spPr>
          <a:xfrm>
            <a:off x="1202919" y="2011680"/>
            <a:ext cx="2790241" cy="2526764"/>
          </a:xfrm>
        </p:spPr>
        <p:txBody>
          <a:bodyPr/>
          <a:lstStyle/>
          <a:p>
            <a:pPr marL="0" indent="0">
              <a:buNone/>
            </a:pPr>
            <a:r>
              <a:rPr lang="en-US" sz="2400" b="0" i="0" dirty="0">
                <a:solidFill>
                  <a:srgbClr val="000000"/>
                </a:solidFill>
                <a:effectLst/>
                <a:latin typeface="Calibri" panose="020F0502020204030204" pitchFamily="34" charset="0"/>
              </a:rPr>
              <a:t> </a:t>
            </a:r>
            <a:endParaRPr lang="sl-SI" sz="3200" dirty="0">
              <a:solidFill>
                <a:srgbClr val="FEFFFF"/>
              </a:solidFill>
            </a:endParaRPr>
          </a:p>
          <a:p>
            <a:endParaRPr lang="sl-SI" dirty="0"/>
          </a:p>
        </p:txBody>
      </p:sp>
      <p:graphicFrame>
        <p:nvGraphicFramePr>
          <p:cNvPr id="7" name="Diagram 6">
            <a:extLst>
              <a:ext uri="{FF2B5EF4-FFF2-40B4-BE49-F238E27FC236}">
                <a16:creationId xmlns:a16="http://schemas.microsoft.com/office/drawing/2014/main" id="{64BB541E-6A3A-7630-3C24-E65A8DB0C9E2}"/>
              </a:ext>
            </a:extLst>
          </p:cNvPr>
          <p:cNvGraphicFramePr/>
          <p:nvPr>
            <p:extLst>
              <p:ext uri="{D42A27DB-BD31-4B8C-83A1-F6EECF244321}">
                <p14:modId xmlns:p14="http://schemas.microsoft.com/office/powerpoint/2010/main" val="975288670"/>
              </p:ext>
            </p:extLst>
          </p:nvPr>
        </p:nvGraphicFramePr>
        <p:xfrm>
          <a:off x="1202919" y="2240141"/>
          <a:ext cx="6618898" cy="352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02E6373A-DE56-23F9-D30C-0BB1008E9735}"/>
              </a:ext>
            </a:extLst>
          </p:cNvPr>
          <p:cNvGraphicFramePr/>
          <p:nvPr>
            <p:extLst>
              <p:ext uri="{D42A27DB-BD31-4B8C-83A1-F6EECF244321}">
                <p14:modId xmlns:p14="http://schemas.microsoft.com/office/powerpoint/2010/main" val="2224668595"/>
              </p:ext>
            </p:extLst>
          </p:nvPr>
        </p:nvGraphicFramePr>
        <p:xfrm>
          <a:off x="8303303" y="2960930"/>
          <a:ext cx="3239973" cy="2084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1943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62DA-E51C-717F-9064-3665BB535741}"/>
              </a:ext>
            </a:extLst>
          </p:cNvPr>
          <p:cNvSpPr>
            <a:spLocks noGrp="1"/>
          </p:cNvSpPr>
          <p:nvPr>
            <p:ph type="title"/>
          </p:nvPr>
        </p:nvSpPr>
        <p:spPr/>
        <p:txBody>
          <a:bodyPr>
            <a:normAutofit/>
          </a:bodyPr>
          <a:lstStyle/>
          <a:p>
            <a:br>
              <a:rPr lang="sl-SI" dirty="0"/>
            </a:br>
            <a:endParaRPr lang="sl-SI" dirty="0"/>
          </a:p>
        </p:txBody>
      </p:sp>
      <p:sp>
        <p:nvSpPr>
          <p:cNvPr id="3" name="Content Placeholder 2">
            <a:extLst>
              <a:ext uri="{FF2B5EF4-FFF2-40B4-BE49-F238E27FC236}">
                <a16:creationId xmlns:a16="http://schemas.microsoft.com/office/drawing/2014/main" id="{3D23E7EE-0207-12C2-5A8A-08FF3D09D18B}"/>
              </a:ext>
            </a:extLst>
          </p:cNvPr>
          <p:cNvSpPr>
            <a:spLocks noGrp="1"/>
          </p:cNvSpPr>
          <p:nvPr>
            <p:ph idx="1"/>
          </p:nvPr>
        </p:nvSpPr>
        <p:spPr/>
        <p:txBody>
          <a:bodyPr>
            <a:normAutofit/>
          </a:bodyPr>
          <a:lstStyle/>
          <a:p>
            <a:pPr marL="285750" indent="-285750" algn="just" rtl="0" fontAlgn="base">
              <a:buFontTx/>
              <a:buChar char="-"/>
            </a:pPr>
            <a:r>
              <a:rPr lang="en-US" dirty="0" err="1">
                <a:solidFill>
                  <a:srgbClr val="000000"/>
                </a:solidFill>
                <a:latin typeface="Arial" panose="020B0604020202020204" pitchFamily="34" charset="0"/>
              </a:rPr>
              <a:t>u</a:t>
            </a:r>
            <a:r>
              <a:rPr lang="en-US" b="0" i="0" dirty="0" err="1">
                <a:solidFill>
                  <a:srgbClr val="000000"/>
                </a:solidFill>
                <a:effectLst/>
                <a:latin typeface="Arial" panose="020B0604020202020204" pitchFamily="34" charset="0"/>
              </a:rPr>
              <a:t>porabnikom</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prijazna</a:t>
            </a:r>
            <a:r>
              <a:rPr lang="sl-SI" b="0" i="0" dirty="0">
                <a:solidFill>
                  <a:srgbClr val="000000"/>
                </a:solidFill>
                <a:effectLst/>
                <a:latin typeface="Arial" panose="020B0604020202020204" pitchFamily="34" charset="0"/>
              </a:rPr>
              <a:t> spletna stran</a:t>
            </a:r>
            <a:endParaRPr lang="en-US" b="0" i="0" dirty="0">
              <a:solidFill>
                <a:srgbClr val="000000"/>
              </a:solidFill>
              <a:effectLst/>
              <a:latin typeface="Arial" panose="020B0604020202020204" pitchFamily="34" charset="0"/>
            </a:endParaRPr>
          </a:p>
          <a:p>
            <a:pPr marL="285750" indent="-285750" algn="just" rtl="0" fontAlgn="base">
              <a:buFontTx/>
              <a:buChar char="-"/>
            </a:pPr>
            <a:r>
              <a:rPr lang="sl-SI" b="0" i="0" dirty="0">
                <a:solidFill>
                  <a:srgbClr val="000000"/>
                </a:solidFill>
                <a:effectLst/>
                <a:latin typeface="Arial" panose="020B0604020202020204" pitchFamily="34" charset="0"/>
              </a:rPr>
              <a:t>omogoča voden postopek za oblikovanje zahtevka</a:t>
            </a:r>
            <a:endParaRPr lang="en-US" b="0" i="0" dirty="0">
              <a:solidFill>
                <a:srgbClr val="000000"/>
              </a:solidFill>
              <a:effectLst/>
              <a:latin typeface="Arial" panose="020B0604020202020204" pitchFamily="34" charset="0"/>
            </a:endParaRPr>
          </a:p>
          <a:p>
            <a:pPr marL="285750" indent="-285750" algn="just" rtl="0" fontAlgn="base">
              <a:buFontTx/>
              <a:buChar char="-"/>
            </a:pPr>
            <a:r>
              <a:rPr lang="sl-SI" b="0" i="0" dirty="0">
                <a:solidFill>
                  <a:srgbClr val="000000"/>
                </a:solidFill>
                <a:effectLst/>
                <a:latin typeface="Arial" panose="020B0604020202020204" pitchFamily="34" charset="0"/>
              </a:rPr>
              <a:t>ustvari in po</a:t>
            </a:r>
            <a:r>
              <a:rPr lang="en-US" b="0" i="0" dirty="0" err="1">
                <a:solidFill>
                  <a:srgbClr val="000000"/>
                </a:solidFill>
                <a:effectLst/>
                <a:latin typeface="Arial" panose="020B0604020202020204" pitchFamily="34" charset="0"/>
              </a:rPr>
              <a:t>šlje</a:t>
            </a:r>
            <a:r>
              <a:rPr lang="sl-SI" b="0" i="0" dirty="0">
                <a:solidFill>
                  <a:srgbClr val="000000"/>
                </a:solidFill>
                <a:effectLst/>
                <a:latin typeface="Arial" panose="020B0604020202020204" pitchFamily="34" charset="0"/>
              </a:rPr>
              <a:t> zahtevek organu</a:t>
            </a:r>
            <a:endParaRPr lang="en-US" b="0" i="0" dirty="0">
              <a:solidFill>
                <a:srgbClr val="000000"/>
              </a:solidFill>
              <a:effectLst/>
              <a:latin typeface="Arial" panose="020B0604020202020204" pitchFamily="34" charset="0"/>
            </a:endParaRPr>
          </a:p>
          <a:p>
            <a:pPr marL="285750" indent="-285750" algn="just" rtl="0" fontAlgn="base">
              <a:buFontTx/>
              <a:buChar char="-"/>
            </a:pPr>
            <a:r>
              <a:rPr lang="en-US" dirty="0" err="1">
                <a:solidFill>
                  <a:srgbClr val="000000"/>
                </a:solidFill>
                <a:latin typeface="Arial" panose="020B0604020202020204" pitchFamily="34" charset="0"/>
              </a:rPr>
              <a:t>javna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objava</a:t>
            </a:r>
            <a:r>
              <a:rPr lang="en-US" dirty="0">
                <a:solidFill>
                  <a:srgbClr val="000000"/>
                </a:solidFill>
                <a:latin typeface="Arial" panose="020B0604020202020204" pitchFamily="34" charset="0"/>
              </a:rPr>
              <a:t> </a:t>
            </a:r>
            <a:r>
              <a:rPr lang="sl-SI" b="0" i="0" dirty="0">
                <a:solidFill>
                  <a:srgbClr val="000000"/>
                </a:solidFill>
                <a:effectLst/>
                <a:latin typeface="Arial" panose="020B0604020202020204" pitchFamily="34" charset="0"/>
              </a:rPr>
              <a:t>odgovor</a:t>
            </a:r>
            <a:r>
              <a:rPr lang="en-US" b="0" i="0" dirty="0">
                <a:solidFill>
                  <a:srgbClr val="000000"/>
                </a:solidFill>
                <a:effectLst/>
                <a:latin typeface="Arial" panose="020B0604020202020204" pitchFamily="34" charset="0"/>
              </a:rPr>
              <a:t>a</a:t>
            </a:r>
            <a:r>
              <a:rPr lang="sl-SI" b="0" i="0" dirty="0">
                <a:solidFill>
                  <a:srgbClr val="000000"/>
                </a:solidFill>
                <a:effectLst/>
                <a:latin typeface="Arial" panose="020B0604020202020204" pitchFamily="34" charset="0"/>
              </a:rPr>
              <a:t> organa z zahtevanimi informacijami na platformi  </a:t>
            </a:r>
            <a:endParaRPr lang="en-US" b="0" i="0" dirty="0">
              <a:solidFill>
                <a:srgbClr val="000000"/>
              </a:solidFill>
              <a:effectLst/>
              <a:latin typeface="Arial" panose="020B0604020202020204" pitchFamily="34" charset="0"/>
            </a:endParaRPr>
          </a:p>
          <a:p>
            <a:pPr marL="285750" indent="-285750" algn="just" rtl="0" fontAlgn="base">
              <a:buFontTx/>
              <a:buChar char="-"/>
            </a:pPr>
            <a:endParaRPr lang="en-US" dirty="0">
              <a:solidFill>
                <a:srgbClr val="000000"/>
              </a:solidFill>
              <a:latin typeface="Arial" panose="020B0604020202020204" pitchFamily="34" charset="0"/>
            </a:endParaRPr>
          </a:p>
          <a:p>
            <a:pPr marL="285750" indent="-285750" algn="just" rtl="0" fontAlgn="base">
              <a:buFontTx/>
              <a:buChar char="-"/>
            </a:pPr>
            <a:endParaRPr lang="en-US" dirty="0">
              <a:solidFill>
                <a:srgbClr val="000000"/>
              </a:solidFill>
              <a:latin typeface="Arial" panose="020B0604020202020204" pitchFamily="34" charset="0"/>
            </a:endParaRPr>
          </a:p>
          <a:p>
            <a:pPr marL="0" indent="0" algn="just" rtl="0" fontAlgn="base">
              <a:buNone/>
            </a:pPr>
            <a:r>
              <a:rPr lang="en-US" dirty="0"/>
              <a:t>	</a:t>
            </a:r>
            <a:r>
              <a:rPr lang="sl-SI" sz="3600" b="1" dirty="0"/>
              <a:t>https://vprasajdrzavo.transparency.si/ </a:t>
            </a:r>
            <a:endParaRPr lang="sl-SI" b="1" dirty="0"/>
          </a:p>
        </p:txBody>
      </p:sp>
      <p:pic>
        <p:nvPicPr>
          <p:cNvPr id="5" name="Grafika 4" descr="Cursor with solid fill">
            <a:extLst>
              <a:ext uri="{FF2B5EF4-FFF2-40B4-BE49-F238E27FC236}">
                <a16:creationId xmlns:a16="http://schemas.microsoft.com/office/drawing/2014/main" id="{FC7432CB-627A-C738-9DDD-2B7F1F5E5E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428750" y="4857749"/>
            <a:ext cx="600075" cy="600075"/>
          </a:xfrm>
          <a:prstGeom prst="rect">
            <a:avLst/>
          </a:prstGeom>
        </p:spPr>
      </p:pic>
      <p:sp>
        <p:nvSpPr>
          <p:cNvPr id="6" name="Title 1">
            <a:extLst>
              <a:ext uri="{FF2B5EF4-FFF2-40B4-BE49-F238E27FC236}">
                <a16:creationId xmlns:a16="http://schemas.microsoft.com/office/drawing/2014/main" id="{03FF7CE5-31FC-BF22-CBE6-BFA9DDFA2190}"/>
              </a:ext>
            </a:extLst>
          </p:cNvPr>
          <p:cNvSpPr txBox="1">
            <a:spLocks/>
          </p:cNvSpPr>
          <p:nvPr/>
        </p:nvSpPr>
        <p:spPr>
          <a:xfrm>
            <a:off x="483001" y="148490"/>
            <a:ext cx="11471565" cy="1780132"/>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sl-SI" sz="4800" i="1" cap="none" dirty="0"/>
              <a:t>VPRAŠAJ DRŽAVO</a:t>
            </a:r>
            <a:endParaRPr lang="sl-SI" sz="4800" cap="none" dirty="0"/>
          </a:p>
        </p:txBody>
      </p:sp>
    </p:spTree>
    <p:extLst>
      <p:ext uri="{BB962C8B-B14F-4D97-AF65-F5344CB8AC3E}">
        <p14:creationId xmlns:p14="http://schemas.microsoft.com/office/powerpoint/2010/main" val="1319925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15" descr="Graphical user interface, text, application, email, website&#10;&#10;Description automatically generated">
            <a:extLst>
              <a:ext uri="{FF2B5EF4-FFF2-40B4-BE49-F238E27FC236}">
                <a16:creationId xmlns:a16="http://schemas.microsoft.com/office/drawing/2014/main" id="{8264FBB7-6FFA-53F3-D1DE-1A75157C16E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591" r="6854"/>
          <a:stretch/>
        </p:blipFill>
        <p:spPr>
          <a:xfrm>
            <a:off x="20" y="10"/>
            <a:ext cx="12191980" cy="6857990"/>
          </a:xfrm>
          <a:prstGeom prst="rect">
            <a:avLst/>
          </a:prstGeom>
        </p:spPr>
      </p:pic>
    </p:spTree>
    <p:extLst>
      <p:ext uri="{BB962C8B-B14F-4D97-AF65-F5344CB8AC3E}">
        <p14:creationId xmlns:p14="http://schemas.microsoft.com/office/powerpoint/2010/main" val="84713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BDB4E-6FD5-DF1A-A139-4E84678F1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9CDBD-AFEB-73CA-E748-C821465B7249}"/>
              </a:ext>
            </a:extLst>
          </p:cNvPr>
          <p:cNvSpPr>
            <a:spLocks noGrp="1"/>
          </p:cNvSpPr>
          <p:nvPr>
            <p:ph type="title"/>
          </p:nvPr>
        </p:nvSpPr>
        <p:spPr/>
        <p:txBody>
          <a:bodyPr>
            <a:normAutofit/>
          </a:bodyPr>
          <a:lstStyle/>
          <a:p>
            <a:br>
              <a:rPr lang="sl-SI" dirty="0"/>
            </a:br>
            <a:endParaRPr lang="sl-SI" dirty="0"/>
          </a:p>
        </p:txBody>
      </p:sp>
      <p:sp>
        <p:nvSpPr>
          <p:cNvPr id="3" name="Content Placeholder 2">
            <a:extLst>
              <a:ext uri="{FF2B5EF4-FFF2-40B4-BE49-F238E27FC236}">
                <a16:creationId xmlns:a16="http://schemas.microsoft.com/office/drawing/2014/main" id="{5D0726AC-0E7E-F52E-D072-5B60CE4B998A}"/>
              </a:ext>
            </a:extLst>
          </p:cNvPr>
          <p:cNvSpPr>
            <a:spLocks noGrp="1"/>
          </p:cNvSpPr>
          <p:nvPr>
            <p:ph idx="1"/>
          </p:nvPr>
        </p:nvSpPr>
        <p:spPr/>
        <p:txBody>
          <a:bodyPr>
            <a:normAutofit/>
          </a:bodyPr>
          <a:lstStyle/>
          <a:p>
            <a:pPr marL="285750" indent="-285750" algn="just" rtl="0" fontAlgn="base">
              <a:buFontTx/>
              <a:buChar char="-"/>
            </a:pPr>
            <a:r>
              <a:rPr lang="en-US" dirty="0" err="1">
                <a:solidFill>
                  <a:srgbClr val="000000"/>
                </a:solidFill>
                <a:latin typeface="Arial" panose="020B0604020202020204" pitchFamily="34" charset="0"/>
              </a:rPr>
              <a:t>u</a:t>
            </a:r>
            <a:r>
              <a:rPr lang="en-US" b="0" i="0" dirty="0" err="1">
                <a:solidFill>
                  <a:srgbClr val="000000"/>
                </a:solidFill>
                <a:effectLst/>
                <a:latin typeface="Arial" panose="020B0604020202020204" pitchFamily="34" charset="0"/>
              </a:rPr>
              <a:t>porabnikom</a:t>
            </a:r>
            <a:r>
              <a:rPr lang="en-US" b="0" i="0" dirty="0">
                <a:solidFill>
                  <a:srgbClr val="000000"/>
                </a:solidFill>
                <a:effectLst/>
                <a:latin typeface="Arial" panose="020B0604020202020204" pitchFamily="34" charset="0"/>
              </a:rPr>
              <a:t> </a:t>
            </a:r>
            <a:r>
              <a:rPr lang="en-US" b="0" i="0" dirty="0" err="1">
                <a:solidFill>
                  <a:srgbClr val="000000"/>
                </a:solidFill>
                <a:effectLst/>
                <a:latin typeface="Arial" panose="020B0604020202020204" pitchFamily="34" charset="0"/>
              </a:rPr>
              <a:t>prijazna</a:t>
            </a:r>
            <a:r>
              <a:rPr lang="sl-SI" b="0" i="0" dirty="0">
                <a:solidFill>
                  <a:srgbClr val="000000"/>
                </a:solidFill>
                <a:effectLst/>
                <a:latin typeface="Arial" panose="020B0604020202020204" pitchFamily="34" charset="0"/>
              </a:rPr>
              <a:t> spletna stran</a:t>
            </a:r>
            <a:endParaRPr lang="en-US" b="0" i="0" dirty="0">
              <a:solidFill>
                <a:srgbClr val="000000"/>
              </a:solidFill>
              <a:effectLst/>
              <a:latin typeface="Arial" panose="020B0604020202020204" pitchFamily="34" charset="0"/>
            </a:endParaRPr>
          </a:p>
          <a:p>
            <a:pPr marL="285750" indent="-285750" algn="just" rtl="0" fontAlgn="base">
              <a:buFontTx/>
              <a:buChar char="-"/>
            </a:pPr>
            <a:r>
              <a:rPr lang="sl-SI" b="0" i="0" dirty="0">
                <a:solidFill>
                  <a:srgbClr val="000000"/>
                </a:solidFill>
                <a:effectLst/>
                <a:latin typeface="Arial" panose="020B0604020202020204" pitchFamily="34" charset="0"/>
              </a:rPr>
              <a:t>omogoča voden postopek za oblikovanje zahtevka</a:t>
            </a:r>
            <a:endParaRPr lang="en-US" b="0" i="0" dirty="0">
              <a:solidFill>
                <a:srgbClr val="000000"/>
              </a:solidFill>
              <a:effectLst/>
              <a:latin typeface="Arial" panose="020B0604020202020204" pitchFamily="34" charset="0"/>
            </a:endParaRPr>
          </a:p>
          <a:p>
            <a:pPr marL="285750" indent="-285750" algn="just" rtl="0" fontAlgn="base">
              <a:buFontTx/>
              <a:buChar char="-"/>
            </a:pPr>
            <a:r>
              <a:rPr lang="sl-SI" b="0" i="0" dirty="0">
                <a:solidFill>
                  <a:srgbClr val="000000"/>
                </a:solidFill>
                <a:effectLst/>
                <a:latin typeface="Arial" panose="020B0604020202020204" pitchFamily="34" charset="0"/>
              </a:rPr>
              <a:t>ustvari in po</a:t>
            </a:r>
            <a:r>
              <a:rPr lang="en-US" b="0" i="0" dirty="0" err="1">
                <a:solidFill>
                  <a:srgbClr val="000000"/>
                </a:solidFill>
                <a:effectLst/>
                <a:latin typeface="Arial" panose="020B0604020202020204" pitchFamily="34" charset="0"/>
              </a:rPr>
              <a:t>šlje</a:t>
            </a:r>
            <a:r>
              <a:rPr lang="sl-SI" b="0" i="0" dirty="0">
                <a:solidFill>
                  <a:srgbClr val="000000"/>
                </a:solidFill>
                <a:effectLst/>
                <a:latin typeface="Arial" panose="020B0604020202020204" pitchFamily="34" charset="0"/>
              </a:rPr>
              <a:t> zahtevek organu</a:t>
            </a:r>
            <a:endParaRPr lang="en-US" b="0" i="0" dirty="0">
              <a:solidFill>
                <a:srgbClr val="000000"/>
              </a:solidFill>
              <a:effectLst/>
              <a:latin typeface="Arial" panose="020B0604020202020204" pitchFamily="34" charset="0"/>
            </a:endParaRPr>
          </a:p>
          <a:p>
            <a:pPr marL="285750" indent="-285750" algn="just" rtl="0" fontAlgn="base">
              <a:buFontTx/>
              <a:buChar char="-"/>
            </a:pPr>
            <a:r>
              <a:rPr lang="en-US" dirty="0" err="1">
                <a:solidFill>
                  <a:srgbClr val="000000"/>
                </a:solidFill>
                <a:latin typeface="Arial" panose="020B0604020202020204" pitchFamily="34" charset="0"/>
              </a:rPr>
              <a:t>javna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objava</a:t>
            </a:r>
            <a:r>
              <a:rPr lang="en-US" dirty="0">
                <a:solidFill>
                  <a:srgbClr val="000000"/>
                </a:solidFill>
                <a:latin typeface="Arial" panose="020B0604020202020204" pitchFamily="34" charset="0"/>
              </a:rPr>
              <a:t> </a:t>
            </a:r>
            <a:r>
              <a:rPr lang="sl-SI" b="0" i="0" dirty="0">
                <a:solidFill>
                  <a:srgbClr val="000000"/>
                </a:solidFill>
                <a:effectLst/>
                <a:latin typeface="Arial" panose="020B0604020202020204" pitchFamily="34" charset="0"/>
              </a:rPr>
              <a:t>odgovor</a:t>
            </a:r>
            <a:r>
              <a:rPr lang="en-US" b="0" i="0" dirty="0">
                <a:solidFill>
                  <a:srgbClr val="000000"/>
                </a:solidFill>
                <a:effectLst/>
                <a:latin typeface="Arial" panose="020B0604020202020204" pitchFamily="34" charset="0"/>
              </a:rPr>
              <a:t>a</a:t>
            </a:r>
            <a:r>
              <a:rPr lang="sl-SI" b="0" i="0" dirty="0">
                <a:solidFill>
                  <a:srgbClr val="000000"/>
                </a:solidFill>
                <a:effectLst/>
                <a:latin typeface="Arial" panose="020B0604020202020204" pitchFamily="34" charset="0"/>
              </a:rPr>
              <a:t> organa z zahtevanimi informacijami na platformi  </a:t>
            </a:r>
            <a:endParaRPr lang="en-US" b="0" i="0" dirty="0">
              <a:solidFill>
                <a:srgbClr val="000000"/>
              </a:solidFill>
              <a:effectLst/>
              <a:latin typeface="Arial" panose="020B0604020202020204" pitchFamily="34" charset="0"/>
            </a:endParaRPr>
          </a:p>
          <a:p>
            <a:pPr marL="285750" indent="-285750" algn="just" rtl="0" fontAlgn="base">
              <a:buFontTx/>
              <a:buChar char="-"/>
            </a:pPr>
            <a:endParaRPr lang="en-US" dirty="0">
              <a:solidFill>
                <a:srgbClr val="000000"/>
              </a:solidFill>
              <a:latin typeface="Arial" panose="020B0604020202020204" pitchFamily="34" charset="0"/>
            </a:endParaRPr>
          </a:p>
          <a:p>
            <a:pPr marL="285750" indent="-285750" algn="just" rtl="0" fontAlgn="base">
              <a:buFontTx/>
              <a:buChar char="-"/>
            </a:pPr>
            <a:endParaRPr lang="en-US" dirty="0">
              <a:solidFill>
                <a:srgbClr val="000000"/>
              </a:solidFill>
              <a:latin typeface="Arial" panose="020B0604020202020204" pitchFamily="34" charset="0"/>
            </a:endParaRPr>
          </a:p>
          <a:p>
            <a:pPr marL="0" indent="0" algn="just" rtl="0" fontAlgn="base">
              <a:buNone/>
            </a:pPr>
            <a:r>
              <a:rPr lang="en-US" dirty="0"/>
              <a:t>	</a:t>
            </a:r>
            <a:r>
              <a:rPr lang="sl-SI" sz="3600" b="1" dirty="0"/>
              <a:t>https://vprasajdrzavo.transparency.si/ </a:t>
            </a:r>
            <a:endParaRPr lang="sl-SI" b="1" dirty="0"/>
          </a:p>
        </p:txBody>
      </p:sp>
      <p:pic>
        <p:nvPicPr>
          <p:cNvPr id="5" name="Grafika 4" descr="Cursor with solid fill">
            <a:extLst>
              <a:ext uri="{FF2B5EF4-FFF2-40B4-BE49-F238E27FC236}">
                <a16:creationId xmlns:a16="http://schemas.microsoft.com/office/drawing/2014/main" id="{5BF5F376-5418-5310-55D5-9394AC2A86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428750" y="4857749"/>
            <a:ext cx="600075" cy="600075"/>
          </a:xfrm>
          <a:prstGeom prst="rect">
            <a:avLst/>
          </a:prstGeom>
        </p:spPr>
      </p:pic>
      <p:sp>
        <p:nvSpPr>
          <p:cNvPr id="6" name="Title 1">
            <a:extLst>
              <a:ext uri="{FF2B5EF4-FFF2-40B4-BE49-F238E27FC236}">
                <a16:creationId xmlns:a16="http://schemas.microsoft.com/office/drawing/2014/main" id="{89A82072-3E4B-3F84-CD3B-E065E47465EF}"/>
              </a:ext>
            </a:extLst>
          </p:cNvPr>
          <p:cNvSpPr txBox="1">
            <a:spLocks/>
          </p:cNvSpPr>
          <p:nvPr/>
        </p:nvSpPr>
        <p:spPr>
          <a:xfrm>
            <a:off x="483001" y="148490"/>
            <a:ext cx="11471565" cy="1780132"/>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sl-SI" sz="4800" i="1" cap="none" dirty="0"/>
              <a:t>VPRAŠAJ DRŽAVO</a:t>
            </a:r>
            <a:endParaRPr lang="sl-SI" sz="4800" cap="none" dirty="0"/>
          </a:p>
        </p:txBody>
      </p:sp>
    </p:spTree>
    <p:extLst>
      <p:ext uri="{BB962C8B-B14F-4D97-AF65-F5344CB8AC3E}">
        <p14:creationId xmlns:p14="http://schemas.microsoft.com/office/powerpoint/2010/main" val="94623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CA39-2BE5-272B-C55E-05F7896601E0}"/>
              </a:ext>
            </a:extLst>
          </p:cNvPr>
          <p:cNvSpPr>
            <a:spLocks noGrp="1"/>
          </p:cNvSpPr>
          <p:nvPr>
            <p:ph type="title"/>
          </p:nvPr>
        </p:nvSpPr>
        <p:spPr/>
        <p:txBody>
          <a:bodyPr/>
          <a:lstStyle/>
          <a:p>
            <a:endParaRPr lang="sl-SI" dirty="0"/>
          </a:p>
        </p:txBody>
      </p:sp>
      <p:sp>
        <p:nvSpPr>
          <p:cNvPr id="3" name="Content Placeholder 2">
            <a:extLst>
              <a:ext uri="{FF2B5EF4-FFF2-40B4-BE49-F238E27FC236}">
                <a16:creationId xmlns:a16="http://schemas.microsoft.com/office/drawing/2014/main" id="{C4896C0D-621D-7F2D-0C13-DE41CF2A75A6}"/>
              </a:ext>
            </a:extLst>
          </p:cNvPr>
          <p:cNvSpPr>
            <a:spLocks noGrp="1"/>
          </p:cNvSpPr>
          <p:nvPr>
            <p:ph idx="1"/>
          </p:nvPr>
        </p:nvSpPr>
        <p:spPr/>
        <p:txBody>
          <a:bodyPr/>
          <a:lstStyle/>
          <a:p>
            <a:endParaRPr lang="sl-SI"/>
          </a:p>
        </p:txBody>
      </p:sp>
      <p:pic>
        <p:nvPicPr>
          <p:cNvPr id="7" name="Picture 6">
            <a:extLst>
              <a:ext uri="{FF2B5EF4-FFF2-40B4-BE49-F238E27FC236}">
                <a16:creationId xmlns:a16="http://schemas.microsoft.com/office/drawing/2014/main" id="{135F17B2-CC81-85FB-8F15-C4707DEA6404}"/>
              </a:ext>
            </a:extLst>
          </p:cNvPr>
          <p:cNvPicPr>
            <a:picLocks noChangeAspect="1"/>
          </p:cNvPicPr>
          <p:nvPr/>
        </p:nvPicPr>
        <p:blipFill>
          <a:blip r:embed="rId3"/>
          <a:stretch>
            <a:fillRect/>
          </a:stretch>
        </p:blipFill>
        <p:spPr>
          <a:xfrm>
            <a:off x="0" y="0"/>
            <a:ext cx="12192000" cy="6858001"/>
          </a:xfrm>
          <a:prstGeom prst="rect">
            <a:avLst/>
          </a:prstGeom>
        </p:spPr>
      </p:pic>
    </p:spTree>
    <p:extLst>
      <p:ext uri="{BB962C8B-B14F-4D97-AF65-F5344CB8AC3E}">
        <p14:creationId xmlns:p14="http://schemas.microsoft.com/office/powerpoint/2010/main" val="11283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68AA-21A1-A5D5-18BF-8F72F49CB411}"/>
              </a:ext>
            </a:extLst>
          </p:cNvPr>
          <p:cNvSpPr>
            <a:spLocks noGrp="1"/>
          </p:cNvSpPr>
          <p:nvPr>
            <p:ph type="title"/>
          </p:nvPr>
        </p:nvSpPr>
        <p:spPr/>
        <p:txBody>
          <a:bodyPr/>
          <a:lstStyle/>
          <a:p>
            <a:endParaRPr lang="sl-SI" dirty="0"/>
          </a:p>
        </p:txBody>
      </p:sp>
      <p:sp>
        <p:nvSpPr>
          <p:cNvPr id="3" name="Content Placeholder 2">
            <a:extLst>
              <a:ext uri="{FF2B5EF4-FFF2-40B4-BE49-F238E27FC236}">
                <a16:creationId xmlns:a16="http://schemas.microsoft.com/office/drawing/2014/main" id="{F25888DC-FADF-4328-0865-8F4076940558}"/>
              </a:ext>
            </a:extLst>
          </p:cNvPr>
          <p:cNvSpPr>
            <a:spLocks noGrp="1"/>
          </p:cNvSpPr>
          <p:nvPr>
            <p:ph idx="1"/>
          </p:nvPr>
        </p:nvSpPr>
        <p:spPr/>
        <p:txBody>
          <a:bodyPr/>
          <a:lstStyle/>
          <a:p>
            <a:endParaRPr lang="sl-SI"/>
          </a:p>
        </p:txBody>
      </p:sp>
      <p:pic>
        <p:nvPicPr>
          <p:cNvPr id="5" name="Picture 4">
            <a:extLst>
              <a:ext uri="{FF2B5EF4-FFF2-40B4-BE49-F238E27FC236}">
                <a16:creationId xmlns:a16="http://schemas.microsoft.com/office/drawing/2014/main" id="{5F00DE4C-AD33-4E6A-8603-BEA324278E33}"/>
              </a:ext>
            </a:extLst>
          </p:cNvPr>
          <p:cNvPicPr>
            <a:picLocks noChangeAspect="1"/>
          </p:cNvPicPr>
          <p:nvPr/>
        </p:nvPicPr>
        <p:blipFill>
          <a:blip r:embed="rId3"/>
          <a:stretch>
            <a:fillRect/>
          </a:stretch>
        </p:blipFill>
        <p:spPr>
          <a:xfrm>
            <a:off x="0" y="1"/>
            <a:ext cx="12174814" cy="6858000"/>
          </a:xfrm>
          <a:prstGeom prst="rect">
            <a:avLst/>
          </a:prstGeom>
        </p:spPr>
      </p:pic>
    </p:spTree>
    <p:extLst>
      <p:ext uri="{BB962C8B-B14F-4D97-AF65-F5344CB8AC3E}">
        <p14:creationId xmlns:p14="http://schemas.microsoft.com/office/powerpoint/2010/main" val="13267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0385-2CA9-AE64-04BD-302302164200}"/>
              </a:ext>
            </a:extLst>
          </p:cNvPr>
          <p:cNvSpPr>
            <a:spLocks noGrp="1"/>
          </p:cNvSpPr>
          <p:nvPr>
            <p:ph type="title"/>
          </p:nvPr>
        </p:nvSpPr>
        <p:spPr/>
        <p:txBody>
          <a:bodyPr/>
          <a:lstStyle/>
          <a:p>
            <a:endParaRPr lang="sl-SI"/>
          </a:p>
        </p:txBody>
      </p:sp>
      <p:sp>
        <p:nvSpPr>
          <p:cNvPr id="3" name="Content Placeholder 2">
            <a:extLst>
              <a:ext uri="{FF2B5EF4-FFF2-40B4-BE49-F238E27FC236}">
                <a16:creationId xmlns:a16="http://schemas.microsoft.com/office/drawing/2014/main" id="{3786A6D1-37B4-CF18-3794-D0F8B5A3F723}"/>
              </a:ext>
            </a:extLst>
          </p:cNvPr>
          <p:cNvSpPr>
            <a:spLocks noGrp="1"/>
          </p:cNvSpPr>
          <p:nvPr>
            <p:ph idx="1"/>
          </p:nvPr>
        </p:nvSpPr>
        <p:spPr/>
        <p:txBody>
          <a:bodyPr/>
          <a:lstStyle/>
          <a:p>
            <a:endParaRPr lang="sl-SI"/>
          </a:p>
        </p:txBody>
      </p:sp>
      <p:pic>
        <p:nvPicPr>
          <p:cNvPr id="5" name="Picture 4">
            <a:extLst>
              <a:ext uri="{FF2B5EF4-FFF2-40B4-BE49-F238E27FC236}">
                <a16:creationId xmlns:a16="http://schemas.microsoft.com/office/drawing/2014/main" id="{F72D852E-EEF4-7667-CEFC-EF84D396FB4E}"/>
              </a:ext>
            </a:extLst>
          </p:cNvPr>
          <p:cNvPicPr>
            <a:picLocks noChangeAspect="1"/>
          </p:cNvPicPr>
          <p:nvPr/>
        </p:nvPicPr>
        <p:blipFill>
          <a:blip r:embed="rId3"/>
          <a:stretch>
            <a:fillRect/>
          </a:stretch>
        </p:blipFill>
        <p:spPr>
          <a:xfrm>
            <a:off x="0" y="1249"/>
            <a:ext cx="12192000" cy="6855502"/>
          </a:xfrm>
          <a:prstGeom prst="rect">
            <a:avLst/>
          </a:prstGeom>
        </p:spPr>
      </p:pic>
    </p:spTree>
    <p:extLst>
      <p:ext uri="{BB962C8B-B14F-4D97-AF65-F5344CB8AC3E}">
        <p14:creationId xmlns:p14="http://schemas.microsoft.com/office/powerpoint/2010/main" val="3305241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4A8FFB2-18E0-B81E-D838-8B534E57A129}"/>
              </a:ext>
            </a:extLst>
          </p:cNvPr>
          <p:cNvPicPr>
            <a:picLocks noGrp="1" noChangeAspect="1"/>
          </p:cNvPicPr>
          <p:nvPr>
            <p:ph idx="1"/>
          </p:nvPr>
        </p:nvPicPr>
        <p:blipFill rotWithShape="1">
          <a:blip r:embed="rId3"/>
          <a:srcRect t="4661"/>
          <a:stretch/>
        </p:blipFill>
        <p:spPr>
          <a:xfrm>
            <a:off x="20" y="10"/>
            <a:ext cx="12191980" cy="6857990"/>
          </a:xfrm>
          <a:prstGeom prst="rect">
            <a:avLst/>
          </a:prstGeom>
        </p:spPr>
      </p:pic>
    </p:spTree>
    <p:extLst>
      <p:ext uri="{BB962C8B-B14F-4D97-AF65-F5344CB8AC3E}">
        <p14:creationId xmlns:p14="http://schemas.microsoft.com/office/powerpoint/2010/main" val="2390797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3DDE-C2B7-8A1A-F314-0C18E45D98A7}"/>
              </a:ext>
            </a:extLst>
          </p:cNvPr>
          <p:cNvSpPr>
            <a:spLocks noGrp="1"/>
          </p:cNvSpPr>
          <p:nvPr>
            <p:ph type="title"/>
          </p:nvPr>
        </p:nvSpPr>
        <p:spPr/>
        <p:txBody>
          <a:bodyPr/>
          <a:lstStyle/>
          <a:p>
            <a:endParaRPr lang="sl-SI"/>
          </a:p>
        </p:txBody>
      </p:sp>
      <p:sp>
        <p:nvSpPr>
          <p:cNvPr id="3" name="Content Placeholder 2">
            <a:extLst>
              <a:ext uri="{FF2B5EF4-FFF2-40B4-BE49-F238E27FC236}">
                <a16:creationId xmlns:a16="http://schemas.microsoft.com/office/drawing/2014/main" id="{C365DBD6-07F5-510C-252C-843E72CAD2ED}"/>
              </a:ext>
            </a:extLst>
          </p:cNvPr>
          <p:cNvSpPr>
            <a:spLocks noGrp="1"/>
          </p:cNvSpPr>
          <p:nvPr>
            <p:ph idx="1"/>
          </p:nvPr>
        </p:nvSpPr>
        <p:spPr/>
        <p:txBody>
          <a:bodyPr/>
          <a:lstStyle/>
          <a:p>
            <a:endParaRPr lang="sl-SI"/>
          </a:p>
        </p:txBody>
      </p:sp>
      <p:pic>
        <p:nvPicPr>
          <p:cNvPr id="5" name="Picture 4">
            <a:extLst>
              <a:ext uri="{FF2B5EF4-FFF2-40B4-BE49-F238E27FC236}">
                <a16:creationId xmlns:a16="http://schemas.microsoft.com/office/drawing/2014/main" id="{3097E2F8-D707-3D00-95C0-B2CF864471D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7861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3E31-D9FF-F6A3-E4AF-00250F4C77F5}"/>
              </a:ext>
            </a:extLst>
          </p:cNvPr>
          <p:cNvSpPr>
            <a:spLocks noGrp="1"/>
          </p:cNvSpPr>
          <p:nvPr>
            <p:ph type="title"/>
          </p:nvPr>
        </p:nvSpPr>
        <p:spPr>
          <a:xfrm>
            <a:off x="1202919" y="284176"/>
            <a:ext cx="10070670" cy="1508760"/>
          </a:xfrm>
        </p:spPr>
        <p:txBody>
          <a:bodyPr>
            <a:normAutofit/>
          </a:bodyPr>
          <a:lstStyle/>
          <a:p>
            <a:r>
              <a:rPr lang="sl-SI" sz="3600" dirty="0"/>
              <a:t>Izobraževanja o pravici in o platformi</a:t>
            </a:r>
          </a:p>
        </p:txBody>
      </p:sp>
      <p:sp>
        <p:nvSpPr>
          <p:cNvPr id="3" name="Content Placeholder 2">
            <a:extLst>
              <a:ext uri="{FF2B5EF4-FFF2-40B4-BE49-F238E27FC236}">
                <a16:creationId xmlns:a16="http://schemas.microsoft.com/office/drawing/2014/main" id="{B90EBC32-E9BE-3F8B-C305-3FC0BC34471C}"/>
              </a:ext>
            </a:extLst>
          </p:cNvPr>
          <p:cNvSpPr>
            <a:spLocks noGrp="1"/>
          </p:cNvSpPr>
          <p:nvPr>
            <p:ph idx="1"/>
          </p:nvPr>
        </p:nvSpPr>
        <p:spPr/>
        <p:txBody>
          <a:bodyPr/>
          <a:lstStyle/>
          <a:p>
            <a:r>
              <a:rPr lang="sl-SI" dirty="0">
                <a:solidFill>
                  <a:schemeClr val="bg1"/>
                </a:solidFill>
              </a:rPr>
              <a:t>Drugi del projekta Vprašaj državo je namenjen </a:t>
            </a:r>
            <a:r>
              <a:rPr lang="sl-SI" dirty="0"/>
              <a:t>ozaveščanju</a:t>
            </a:r>
            <a:r>
              <a:rPr lang="sl-SI" dirty="0">
                <a:solidFill>
                  <a:schemeClr val="bg1"/>
                </a:solidFill>
              </a:rPr>
              <a:t> in krepitvi kompetenc potencialnih prosilcev</a:t>
            </a:r>
          </a:p>
          <a:p>
            <a:r>
              <a:rPr lang="sl-SI" dirty="0">
                <a:solidFill>
                  <a:schemeClr val="bg1"/>
                </a:solidFill>
              </a:rPr>
              <a:t>Izobraževanja vodijo partnerji </a:t>
            </a:r>
            <a:r>
              <a:rPr lang="sl-SI" dirty="0"/>
              <a:t>v lokalnih okoljih </a:t>
            </a:r>
            <a:r>
              <a:rPr lang="sl-SI" dirty="0">
                <a:solidFill>
                  <a:schemeClr val="bg1"/>
                </a:solidFill>
              </a:rPr>
              <a:t>v več statističnih regijah, kar bo prispevalo k aktivaciji potencialnih uporabnikov  in odprtosti javnega sektorja na lokalni ravni</a:t>
            </a:r>
          </a:p>
          <a:p>
            <a:r>
              <a:rPr lang="sl-SI" dirty="0">
                <a:solidFill>
                  <a:schemeClr val="bg1"/>
                </a:solidFill>
              </a:rPr>
              <a:t>Projekt prispeva k večji </a:t>
            </a:r>
            <a:r>
              <a:rPr lang="sl-SI" dirty="0"/>
              <a:t>povezanosti in stabilnosti nevladnega sektorja</a:t>
            </a:r>
          </a:p>
          <a:p>
            <a:r>
              <a:rPr lang="sl-SI" dirty="0"/>
              <a:t>Učne vsebine</a:t>
            </a:r>
            <a:r>
              <a:rPr lang="sl-SI" dirty="0">
                <a:solidFill>
                  <a:schemeClr val="bg1"/>
                </a:solidFill>
              </a:rPr>
              <a:t>, ki jih bo v okviru projektnih aktivnosti pripravil prijavitelj, bodo javno dostopne, zaradi česar se  bodo lahko delavnice izvajale tudi po koncu projekta</a:t>
            </a:r>
          </a:p>
        </p:txBody>
      </p:sp>
    </p:spTree>
    <p:extLst>
      <p:ext uri="{BB962C8B-B14F-4D97-AF65-F5344CB8AC3E}">
        <p14:creationId xmlns:p14="http://schemas.microsoft.com/office/powerpoint/2010/main" val="2960658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32F85-DD86-9784-45FB-359B4F51576B}"/>
              </a:ext>
            </a:extLst>
          </p:cNvPr>
          <p:cNvSpPr>
            <a:spLocks noGrp="1"/>
          </p:cNvSpPr>
          <p:nvPr>
            <p:ph idx="1"/>
          </p:nvPr>
        </p:nvSpPr>
        <p:spPr>
          <a:xfrm>
            <a:off x="204537" y="2011680"/>
            <a:ext cx="10782462" cy="4206240"/>
          </a:xfrm>
        </p:spPr>
        <p:txBody>
          <a:bodyPr/>
          <a:lstStyle/>
          <a:p>
            <a:r>
              <a:rPr lang="sl-SI" dirty="0">
                <a:solidFill>
                  <a:schemeClr val="bg1"/>
                </a:solidFill>
              </a:rPr>
              <a:t>Vodilni partner: </a:t>
            </a:r>
            <a:r>
              <a:rPr lang="sl-SI" dirty="0" err="1"/>
              <a:t>Transparency</a:t>
            </a:r>
            <a:r>
              <a:rPr lang="sl-SI" dirty="0"/>
              <a:t> </a:t>
            </a:r>
            <a:r>
              <a:rPr lang="sl-SI" dirty="0" err="1"/>
              <a:t>International</a:t>
            </a:r>
            <a:r>
              <a:rPr lang="sl-SI" dirty="0"/>
              <a:t> Slovenia</a:t>
            </a:r>
          </a:p>
          <a:p>
            <a:r>
              <a:rPr lang="sl-SI" dirty="0">
                <a:solidFill>
                  <a:schemeClr val="bg1"/>
                </a:solidFill>
              </a:rPr>
              <a:t>Partnerji: </a:t>
            </a:r>
            <a:r>
              <a:rPr lang="sl-SI" dirty="0"/>
              <a:t>Zavod PIP, Zavod Bob, Zavod Dobra družba, Društvo za </a:t>
            </a:r>
            <a:r>
              <a:rPr lang="sl-SI" dirty="0" err="1"/>
              <a:t>okoljsko</a:t>
            </a:r>
            <a:r>
              <a:rPr lang="sl-SI" dirty="0"/>
              <a:t> vzgojo Evrope, Mladinska zveza Brez izgovora</a:t>
            </a:r>
          </a:p>
        </p:txBody>
      </p:sp>
      <p:sp>
        <p:nvSpPr>
          <p:cNvPr id="7" name="TextBox 6">
            <a:extLst>
              <a:ext uri="{FF2B5EF4-FFF2-40B4-BE49-F238E27FC236}">
                <a16:creationId xmlns:a16="http://schemas.microsoft.com/office/drawing/2014/main" id="{9C8BBCF4-30F4-1D33-E5AE-633E99C681CF}"/>
              </a:ext>
            </a:extLst>
          </p:cNvPr>
          <p:cNvSpPr txBox="1"/>
          <p:nvPr/>
        </p:nvSpPr>
        <p:spPr>
          <a:xfrm>
            <a:off x="3046997" y="3244334"/>
            <a:ext cx="6093994" cy="369332"/>
          </a:xfrm>
          <a:prstGeom prst="rect">
            <a:avLst/>
          </a:prstGeom>
          <a:noFill/>
        </p:spPr>
        <p:txBody>
          <a:bodyPr wrap="square">
            <a:spAutoFit/>
          </a:bodyPr>
          <a:lstStyle/>
          <a:p>
            <a:endParaRPr lang="sl-SI" dirty="0"/>
          </a:p>
        </p:txBody>
      </p:sp>
      <p:pic>
        <p:nvPicPr>
          <p:cNvPr id="9" name="Picture 8" descr="A purple and white question mark&#10;&#10;Description automatically generated">
            <a:extLst>
              <a:ext uri="{FF2B5EF4-FFF2-40B4-BE49-F238E27FC236}">
                <a16:creationId xmlns:a16="http://schemas.microsoft.com/office/drawing/2014/main" id="{98A54546-0E57-8CE0-E550-E3624FF57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885" y="2970994"/>
            <a:ext cx="3737812" cy="3737812"/>
          </a:xfrm>
          <a:prstGeom prst="rect">
            <a:avLst/>
          </a:prstGeom>
        </p:spPr>
      </p:pic>
      <p:pic>
        <p:nvPicPr>
          <p:cNvPr id="11" name="Picture 10" descr="A money tree with coins and a coin on it&#10;&#10;Description automatically generated">
            <a:extLst>
              <a:ext uri="{FF2B5EF4-FFF2-40B4-BE49-F238E27FC236}">
                <a16:creationId xmlns:a16="http://schemas.microsoft.com/office/drawing/2014/main" id="{411C25B3-3961-C5B8-BD8E-E85F539F3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422" y="3014013"/>
            <a:ext cx="3737813" cy="3737813"/>
          </a:xfrm>
          <a:prstGeom prst="rect">
            <a:avLst/>
          </a:prstGeom>
        </p:spPr>
      </p:pic>
      <p:pic>
        <p:nvPicPr>
          <p:cNvPr id="8" name="Picture 7" descr="A close up of a sign&#10;&#10;Description automatically generated">
            <a:extLst>
              <a:ext uri="{FF2B5EF4-FFF2-40B4-BE49-F238E27FC236}">
                <a16:creationId xmlns:a16="http://schemas.microsoft.com/office/drawing/2014/main" id="{6F6F2DE4-95B2-75C6-DA4A-EFEB360147E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2753" y="5881255"/>
            <a:ext cx="3124995" cy="582107"/>
          </a:xfrm>
          <a:prstGeom prst="rect">
            <a:avLst/>
          </a:prstGeom>
        </p:spPr>
      </p:pic>
    </p:spTree>
    <p:extLst>
      <p:ext uri="{BB962C8B-B14F-4D97-AF65-F5344CB8AC3E}">
        <p14:creationId xmlns:p14="http://schemas.microsoft.com/office/powerpoint/2010/main" val="3352608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A13565-0E49-629F-B46C-9E8BD0D30A85}"/>
              </a:ext>
            </a:extLst>
          </p:cNvPr>
          <p:cNvSpPr txBox="1">
            <a:spLocks noGrp="1"/>
          </p:cNvSpPr>
          <p:nvPr>
            <p:ph idx="1"/>
          </p:nvPr>
        </p:nvSpPr>
        <p:spPr>
          <a:xfrm>
            <a:off x="1204118" y="4164013"/>
            <a:ext cx="9783763" cy="397032"/>
          </a:xfrm>
          <a:prstGeom prst="rect">
            <a:avLst/>
          </a:prstGeom>
          <a:noFill/>
        </p:spPr>
        <p:txBody>
          <a:bodyPr wrap="square">
            <a:spAutoFit/>
          </a:bodyPr>
          <a:lstStyle/>
          <a:p>
            <a:pPr marL="0" indent="0" algn="ctr">
              <a:buNone/>
            </a:pPr>
            <a:r>
              <a:rPr lang="sl-SI" dirty="0"/>
              <a:t>Projekt </a:t>
            </a:r>
            <a:r>
              <a:rPr lang="sl-SI" i="1" dirty="0"/>
              <a:t>Vprašaj državo</a:t>
            </a:r>
            <a:r>
              <a:rPr lang="sl-SI" dirty="0"/>
              <a:t> financira Ministrstvo za javno upravo iz Sklada za NVO. </a:t>
            </a:r>
          </a:p>
        </p:txBody>
      </p:sp>
      <p:pic>
        <p:nvPicPr>
          <p:cNvPr id="5" name="Picture 4" descr="A close up of a sign&#10;&#10;Description automatically generated">
            <a:extLst>
              <a:ext uri="{FF2B5EF4-FFF2-40B4-BE49-F238E27FC236}">
                <a16:creationId xmlns:a16="http://schemas.microsoft.com/office/drawing/2014/main" id="{94723D89-E60B-80F9-E1C9-C9467A94F1B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5086" y="4729276"/>
            <a:ext cx="3461826" cy="644850"/>
          </a:xfrm>
          <a:prstGeom prst="rect">
            <a:avLst/>
          </a:prstGeom>
        </p:spPr>
      </p:pic>
      <p:pic>
        <p:nvPicPr>
          <p:cNvPr id="6" name="Slika 5">
            <a:extLst>
              <a:ext uri="{FF2B5EF4-FFF2-40B4-BE49-F238E27FC236}">
                <a16:creationId xmlns:a16="http://schemas.microsoft.com/office/drawing/2014/main" id="{84BA1AD0-3D4D-1026-1419-A9D1131E8756}"/>
              </a:ext>
            </a:extLst>
          </p:cNvPr>
          <p:cNvPicPr>
            <a:picLocks noChangeAspect="1"/>
          </p:cNvPicPr>
          <p:nvPr/>
        </p:nvPicPr>
        <p:blipFill>
          <a:blip r:embed="rId3"/>
          <a:stretch>
            <a:fillRect/>
          </a:stretch>
        </p:blipFill>
        <p:spPr>
          <a:xfrm>
            <a:off x="9284038" y="5051701"/>
            <a:ext cx="2804403" cy="1486029"/>
          </a:xfrm>
          <a:prstGeom prst="rect">
            <a:avLst/>
          </a:prstGeom>
        </p:spPr>
      </p:pic>
      <p:sp>
        <p:nvSpPr>
          <p:cNvPr id="7" name="Title 1">
            <a:extLst>
              <a:ext uri="{FF2B5EF4-FFF2-40B4-BE49-F238E27FC236}">
                <a16:creationId xmlns:a16="http://schemas.microsoft.com/office/drawing/2014/main" id="{CE690445-F4C1-55B9-5357-291354042353}"/>
              </a:ext>
            </a:extLst>
          </p:cNvPr>
          <p:cNvSpPr txBox="1">
            <a:spLocks/>
          </p:cNvSpPr>
          <p:nvPr/>
        </p:nvSpPr>
        <p:spPr>
          <a:xfrm>
            <a:off x="365759" y="2125580"/>
            <a:ext cx="11471565" cy="1780132"/>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en-US" sz="4800" b="1" i="1" cap="none" dirty="0">
                <a:solidFill>
                  <a:srgbClr val="834AD1"/>
                </a:solidFill>
              </a:rPr>
              <a:t>Ker </a:t>
            </a:r>
            <a:r>
              <a:rPr lang="en-US" sz="4800" b="1" i="1" cap="none" dirty="0" err="1">
                <a:solidFill>
                  <a:srgbClr val="834AD1"/>
                </a:solidFill>
              </a:rPr>
              <a:t>imate</a:t>
            </a:r>
            <a:r>
              <a:rPr lang="en-US" sz="4800" b="1" i="1" cap="none" dirty="0">
                <a:solidFill>
                  <a:srgbClr val="834AD1"/>
                </a:solidFill>
              </a:rPr>
              <a:t> </a:t>
            </a:r>
            <a:r>
              <a:rPr lang="en-US" sz="4800" b="1" i="1" cap="none" dirty="0" err="1">
                <a:solidFill>
                  <a:srgbClr val="834AD1"/>
                </a:solidFill>
              </a:rPr>
              <a:t>pravico</a:t>
            </a:r>
            <a:r>
              <a:rPr lang="en-US" sz="4800" b="1" i="1" cap="none" dirty="0">
                <a:solidFill>
                  <a:srgbClr val="834AD1"/>
                </a:solidFill>
              </a:rPr>
              <a:t> </a:t>
            </a:r>
            <a:r>
              <a:rPr lang="en-US" sz="4800" b="1" i="1" cap="none" dirty="0" err="1">
                <a:solidFill>
                  <a:srgbClr val="834AD1"/>
                </a:solidFill>
              </a:rPr>
              <a:t>vedeti</a:t>
            </a:r>
            <a:r>
              <a:rPr lang="en-US" sz="4800" b="1" i="1" cap="none" dirty="0">
                <a:solidFill>
                  <a:srgbClr val="834AD1"/>
                </a:solidFill>
              </a:rPr>
              <a:t>!</a:t>
            </a:r>
            <a:endParaRPr lang="sl-SI" sz="4800" b="1" cap="none" dirty="0">
              <a:solidFill>
                <a:srgbClr val="834AD1"/>
              </a:solidFill>
            </a:endParaRPr>
          </a:p>
        </p:txBody>
      </p:sp>
    </p:spTree>
    <p:extLst>
      <p:ext uri="{BB962C8B-B14F-4D97-AF65-F5344CB8AC3E}">
        <p14:creationId xmlns:p14="http://schemas.microsoft.com/office/powerpoint/2010/main" val="214928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9550-167F-F1CA-DBB6-DABA4C314818}"/>
              </a:ext>
            </a:extLst>
          </p:cNvPr>
          <p:cNvSpPr>
            <a:spLocks noGrp="1"/>
          </p:cNvSpPr>
          <p:nvPr>
            <p:ph type="title"/>
          </p:nvPr>
        </p:nvSpPr>
        <p:spPr/>
        <p:txBody>
          <a:bodyPr>
            <a:normAutofit/>
          </a:bodyPr>
          <a:lstStyle/>
          <a:p>
            <a:r>
              <a:rPr lang="en-US" sz="3600" dirty="0"/>
              <a:t>PRAVICA DO </a:t>
            </a:r>
            <a:r>
              <a:rPr lang="en-US" sz="3600" dirty="0" err="1"/>
              <a:t>obveščenosti</a:t>
            </a:r>
            <a:endParaRPr lang="sl-SI" sz="3600" dirty="0"/>
          </a:p>
        </p:txBody>
      </p:sp>
      <p:sp>
        <p:nvSpPr>
          <p:cNvPr id="3" name="Content Placeholder 2">
            <a:extLst>
              <a:ext uri="{FF2B5EF4-FFF2-40B4-BE49-F238E27FC236}">
                <a16:creationId xmlns:a16="http://schemas.microsoft.com/office/drawing/2014/main" id="{ED448B3E-6E1A-A267-2B99-990FFEF297A4}"/>
              </a:ext>
            </a:extLst>
          </p:cNvPr>
          <p:cNvSpPr>
            <a:spLocks noGrp="1"/>
          </p:cNvSpPr>
          <p:nvPr>
            <p:ph idx="1"/>
          </p:nvPr>
        </p:nvSpPr>
        <p:spPr/>
        <p:txBody>
          <a:bodyPr>
            <a:normAutofit fontScale="85000" lnSpcReduction="20000"/>
          </a:bodyPr>
          <a:lstStyle/>
          <a:p>
            <a:r>
              <a:rPr lang="sl-SI" sz="2600" b="0" i="0" dirty="0">
                <a:solidFill>
                  <a:srgbClr val="000000"/>
                </a:solidFill>
                <a:effectLst/>
                <a:latin typeface="Arial" panose="020B0604020202020204" pitchFamily="34" charset="0"/>
              </a:rPr>
              <a:t>Dostop do informacij javnega značaja je </a:t>
            </a:r>
            <a:r>
              <a:rPr lang="sl-SI" sz="2600" b="0" i="0" dirty="0">
                <a:effectLst/>
                <a:latin typeface="Arial" panose="020B0604020202020204" pitchFamily="34" charset="0"/>
              </a:rPr>
              <a:t>ustavno utemeljena pravica</a:t>
            </a:r>
          </a:p>
          <a:p>
            <a:pPr marL="0" indent="0">
              <a:buNone/>
            </a:pPr>
            <a:r>
              <a:rPr lang="en-US" sz="1900" dirty="0">
                <a:solidFill>
                  <a:srgbClr val="000000"/>
                </a:solidFill>
                <a:latin typeface="Arial" panose="020B0604020202020204" pitchFamily="34" charset="0"/>
              </a:rPr>
              <a:t>	</a:t>
            </a:r>
            <a:r>
              <a:rPr lang="sl-SI" sz="1900" dirty="0">
                <a:solidFill>
                  <a:srgbClr val="000000"/>
                </a:solidFill>
                <a:latin typeface="Arial" panose="020B0604020202020204" pitchFamily="34" charset="0"/>
              </a:rPr>
              <a:t>(</a:t>
            </a:r>
            <a:r>
              <a:rPr lang="sl-SI" sz="1900" dirty="0">
                <a:solidFill>
                  <a:srgbClr val="000000"/>
                </a:solidFill>
                <a:latin typeface="Arial" panose="020B0604020202020204" pitchFamily="34" charset="0"/>
                <a:hlinkClick r:id="rId3"/>
              </a:rPr>
              <a:t>http://pisrs.si/Pis.web/pregledPredpisa?id=USTA1</a:t>
            </a:r>
            <a:r>
              <a:rPr lang="sl-SI" sz="1900" dirty="0">
                <a:solidFill>
                  <a:srgbClr val="000000"/>
                </a:solidFill>
                <a:latin typeface="Arial" panose="020B0604020202020204" pitchFamily="34" charset="0"/>
              </a:rPr>
              <a:t>)</a:t>
            </a:r>
            <a:r>
              <a:rPr lang="sl-SI" sz="1900" b="0" i="0" dirty="0">
                <a:solidFill>
                  <a:srgbClr val="000000"/>
                </a:solidFill>
                <a:effectLst/>
                <a:latin typeface="Arial" panose="020B0604020202020204" pitchFamily="34" charset="0"/>
              </a:rPr>
              <a:t> </a:t>
            </a:r>
          </a:p>
          <a:p>
            <a:pPr marL="0" indent="0">
              <a:buNone/>
            </a:pPr>
            <a:endParaRPr lang="sl-SI" sz="2400" dirty="0">
              <a:solidFill>
                <a:srgbClr val="000000"/>
              </a:solidFill>
              <a:latin typeface="Arial" panose="020B0604020202020204" pitchFamily="34" charset="0"/>
            </a:endParaRPr>
          </a:p>
          <a:p>
            <a:pPr marL="0" indent="0">
              <a:buNone/>
            </a:pPr>
            <a:endParaRPr lang="sl-SI" sz="2400" b="0" i="0" dirty="0">
              <a:solidFill>
                <a:srgbClr val="000000"/>
              </a:solidFill>
              <a:effectLst/>
              <a:latin typeface="Arial" panose="020B0604020202020204" pitchFamily="34" charset="0"/>
            </a:endParaRPr>
          </a:p>
          <a:p>
            <a:pPr marL="0" indent="0">
              <a:buNone/>
            </a:pPr>
            <a:endParaRPr lang="sl-SI" sz="2400" b="0" i="0" dirty="0">
              <a:solidFill>
                <a:srgbClr val="000000"/>
              </a:solidFill>
              <a:effectLst/>
              <a:latin typeface="Arial" panose="020B0604020202020204" pitchFamily="34" charset="0"/>
            </a:endParaRPr>
          </a:p>
          <a:p>
            <a:endParaRPr lang="sl-SI" sz="2400" b="0" i="0" dirty="0">
              <a:solidFill>
                <a:srgbClr val="000000"/>
              </a:solidFill>
              <a:effectLst/>
              <a:latin typeface="Arial" panose="020B0604020202020204" pitchFamily="34" charset="0"/>
            </a:endParaRPr>
          </a:p>
          <a:p>
            <a:endParaRPr lang="sl-SI" sz="2400" b="0" i="0" dirty="0">
              <a:solidFill>
                <a:srgbClr val="000000"/>
              </a:solidFill>
              <a:effectLst/>
              <a:latin typeface="Arial" panose="020B0604020202020204" pitchFamily="34" charset="0"/>
            </a:endParaRPr>
          </a:p>
          <a:p>
            <a:endParaRPr lang="sl-SI" sz="2400" b="0" i="0" dirty="0">
              <a:solidFill>
                <a:srgbClr val="000000"/>
              </a:solidFill>
              <a:effectLst/>
              <a:latin typeface="Arial" panose="020B0604020202020204" pitchFamily="34" charset="0"/>
            </a:endParaRPr>
          </a:p>
          <a:p>
            <a:r>
              <a:rPr lang="sl-SI" sz="2600" b="0" i="0" dirty="0">
                <a:solidFill>
                  <a:srgbClr val="000000"/>
                </a:solidFill>
                <a:effectLst/>
                <a:latin typeface="Arial" panose="020B0604020202020204" pitchFamily="34" charset="0"/>
              </a:rPr>
              <a:t>To pravico je mogoče uresničevati skladno z določili </a:t>
            </a:r>
            <a:r>
              <a:rPr lang="sl-SI" sz="2600" b="0" i="1" dirty="0">
                <a:effectLst/>
                <a:latin typeface="Arial" panose="020B0604020202020204" pitchFamily="34" charset="0"/>
              </a:rPr>
              <a:t>Zakona o dostopu do informacij javnega značaja</a:t>
            </a:r>
            <a:r>
              <a:rPr lang="sl-SI" sz="2600" b="0" i="0" dirty="0">
                <a:effectLst/>
                <a:latin typeface="Arial" panose="020B0604020202020204" pitchFamily="34" charset="0"/>
              </a:rPr>
              <a:t> (ZDIJZ)</a:t>
            </a:r>
          </a:p>
          <a:p>
            <a:pPr marL="0" indent="0">
              <a:buNone/>
            </a:pPr>
            <a:r>
              <a:rPr lang="en-US" sz="1900" dirty="0">
                <a:solidFill>
                  <a:srgbClr val="000000"/>
                </a:solidFill>
                <a:latin typeface="Arial" panose="020B0604020202020204" pitchFamily="34" charset="0"/>
              </a:rPr>
              <a:t>	</a:t>
            </a:r>
            <a:r>
              <a:rPr lang="sl-SI" sz="1900" dirty="0">
                <a:solidFill>
                  <a:srgbClr val="000000"/>
                </a:solidFill>
                <a:latin typeface="Arial" panose="020B0604020202020204" pitchFamily="34" charset="0"/>
              </a:rPr>
              <a:t>(</a:t>
            </a:r>
            <a:r>
              <a:rPr lang="en-US" sz="1900" b="0" i="0" dirty="0">
                <a:solidFill>
                  <a:srgbClr val="000000"/>
                </a:solidFill>
                <a:effectLst/>
                <a:latin typeface="Arial" panose="020B0604020202020204" pitchFamily="34" charset="0"/>
                <a:hlinkClick r:id="rId4"/>
              </a:rPr>
              <a:t>http://pisrs.si/Pis.web/pregledPredpisa?id=ZAKO3336</a:t>
            </a:r>
            <a:r>
              <a:rPr lang="sl-SI" sz="1900" dirty="0">
                <a:solidFill>
                  <a:srgbClr val="000000"/>
                </a:solidFill>
                <a:latin typeface="Arial" panose="020B0604020202020204" pitchFamily="34" charset="0"/>
              </a:rPr>
              <a:t>)</a:t>
            </a:r>
            <a:endParaRPr lang="en-US" sz="1900" b="0" i="0" dirty="0">
              <a:solidFill>
                <a:srgbClr val="000000"/>
              </a:solidFill>
              <a:effectLst/>
              <a:latin typeface="Arial" panose="020B0604020202020204" pitchFamily="34" charset="0"/>
            </a:endParaRPr>
          </a:p>
          <a:p>
            <a:pPr marL="0" indent="0">
              <a:buNone/>
            </a:pPr>
            <a:endParaRPr lang="sl-SI" sz="2400" b="0" i="0" dirty="0">
              <a:solidFill>
                <a:srgbClr val="000000"/>
              </a:solidFill>
              <a:effectLst/>
              <a:latin typeface="Arial" panose="020B0604020202020204" pitchFamily="34" charset="0"/>
            </a:endParaRPr>
          </a:p>
          <a:p>
            <a:pPr marL="0" indent="0">
              <a:buNone/>
            </a:pPr>
            <a:endParaRPr lang="en-US" sz="2400" b="0" i="0" dirty="0">
              <a:solidFill>
                <a:srgbClr val="000000"/>
              </a:solidFill>
              <a:effectLst/>
              <a:latin typeface="Arial" panose="020B0604020202020204" pitchFamily="34" charset="0"/>
            </a:endParaRPr>
          </a:p>
          <a:p>
            <a:pPr marL="0" indent="0">
              <a:buNone/>
            </a:pPr>
            <a:endParaRPr lang="sl-SI" dirty="0"/>
          </a:p>
        </p:txBody>
      </p:sp>
      <p:pic>
        <p:nvPicPr>
          <p:cNvPr id="4" name="Slika 6">
            <a:extLst>
              <a:ext uri="{FF2B5EF4-FFF2-40B4-BE49-F238E27FC236}">
                <a16:creationId xmlns:a16="http://schemas.microsoft.com/office/drawing/2014/main" id="{96B386DD-C0FA-ACD4-8FCD-3269BB43372C}"/>
              </a:ext>
            </a:extLst>
          </p:cNvPr>
          <p:cNvPicPr>
            <a:picLocks noChangeAspect="1"/>
          </p:cNvPicPr>
          <p:nvPr/>
        </p:nvPicPr>
        <p:blipFill rotWithShape="1">
          <a:blip r:embed="rId5"/>
          <a:srcRect l="15750" t="42896" r="16250" b="37111"/>
          <a:stretch/>
        </p:blipFill>
        <p:spPr>
          <a:xfrm>
            <a:off x="369847" y="3016920"/>
            <a:ext cx="11450223" cy="1893714"/>
          </a:xfrm>
          <a:prstGeom prst="rect">
            <a:avLst/>
          </a:prstGeom>
        </p:spPr>
      </p:pic>
    </p:spTree>
    <p:extLst>
      <p:ext uri="{BB962C8B-B14F-4D97-AF65-F5344CB8AC3E}">
        <p14:creationId xmlns:p14="http://schemas.microsoft.com/office/powerpoint/2010/main" val="28762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A6D5-ABB8-0A1B-FA1D-AEE95B618E61}"/>
              </a:ext>
            </a:extLst>
          </p:cNvPr>
          <p:cNvSpPr>
            <a:spLocks noGrp="1"/>
          </p:cNvSpPr>
          <p:nvPr>
            <p:ph type="title"/>
          </p:nvPr>
        </p:nvSpPr>
        <p:spPr>
          <a:xfrm>
            <a:off x="333374" y="284176"/>
            <a:ext cx="11744325" cy="1508760"/>
          </a:xfrm>
        </p:spPr>
        <p:txBody>
          <a:bodyPr>
            <a:normAutofit/>
          </a:bodyPr>
          <a:lstStyle/>
          <a:p>
            <a:r>
              <a:rPr lang="sl-SI" sz="3600" dirty="0"/>
              <a:t>ZAKON O DOSTOPU DO INFORMACIJ JAVNEGA ZNAČAJA</a:t>
            </a:r>
          </a:p>
        </p:txBody>
      </p:sp>
      <p:sp>
        <p:nvSpPr>
          <p:cNvPr id="3" name="Content Placeholder 2">
            <a:extLst>
              <a:ext uri="{FF2B5EF4-FFF2-40B4-BE49-F238E27FC236}">
                <a16:creationId xmlns:a16="http://schemas.microsoft.com/office/drawing/2014/main" id="{F7871734-30F6-4B5A-3F18-7B6D054C4D9B}"/>
              </a:ext>
            </a:extLst>
          </p:cNvPr>
          <p:cNvSpPr>
            <a:spLocks noGrp="1"/>
          </p:cNvSpPr>
          <p:nvPr>
            <p:ph idx="1"/>
          </p:nvPr>
        </p:nvSpPr>
        <p:spPr/>
        <p:txBody>
          <a:bodyPr/>
          <a:lstStyle/>
          <a:p>
            <a:r>
              <a:rPr lang="da-DK" dirty="0">
                <a:solidFill>
                  <a:schemeClr val="tx2">
                    <a:lumMod val="10000"/>
                  </a:schemeClr>
                </a:solidFill>
                <a:latin typeface="Arial" panose="020B0604020202020204" pitchFamily="34" charset="0"/>
                <a:cs typeface="Arial" panose="020B0604020202020204" pitchFamily="34" charset="0"/>
              </a:rPr>
              <a:t>Zakon je bil sprejet že leta 2003</a:t>
            </a:r>
          </a:p>
          <a:p>
            <a:endParaRPr lang="en-GB" dirty="0">
              <a:solidFill>
                <a:schemeClr val="tx2">
                  <a:lumMod val="10000"/>
                </a:schemeClr>
              </a:solidFill>
              <a:latin typeface="Arial" panose="020B0604020202020204" pitchFamily="34" charset="0"/>
              <a:cs typeface="Arial" panose="020B0604020202020204" pitchFamily="34" charset="0"/>
            </a:endParaRPr>
          </a:p>
          <a:p>
            <a:r>
              <a:rPr lang="en-GB" dirty="0" err="1">
                <a:solidFill>
                  <a:schemeClr val="tx2">
                    <a:lumMod val="10000"/>
                  </a:schemeClr>
                </a:solidFill>
                <a:latin typeface="Arial" panose="020B0604020202020204" pitchFamily="34" charset="0"/>
                <a:cs typeface="Arial" panose="020B0604020202020204" pitchFamily="34" charset="0"/>
              </a:rPr>
              <a:t>Spremembe</a:t>
            </a:r>
            <a:r>
              <a:rPr lang="en-GB" dirty="0">
                <a:solidFill>
                  <a:schemeClr val="tx2">
                    <a:lumMod val="10000"/>
                  </a:schemeClr>
                </a:solidFill>
                <a:latin typeface="Arial" panose="020B0604020202020204" pitchFamily="34" charset="0"/>
                <a:cs typeface="Arial" panose="020B0604020202020204" pitchFamily="34" charset="0"/>
              </a:rPr>
              <a:t> 2015 </a:t>
            </a:r>
            <a:r>
              <a:rPr lang="en-GB" dirty="0" err="1">
                <a:solidFill>
                  <a:schemeClr val="tx2">
                    <a:lumMod val="10000"/>
                  </a:schemeClr>
                </a:solidFill>
                <a:latin typeface="Arial" panose="020B0604020202020204" pitchFamily="34" charset="0"/>
                <a:cs typeface="Arial" panose="020B0604020202020204" pitchFamily="34" charset="0"/>
              </a:rPr>
              <a:t>onemogočijo</a:t>
            </a:r>
            <a:r>
              <a:rPr lang="en-GB" dirty="0">
                <a:solidFill>
                  <a:schemeClr val="tx2">
                    <a:lumMod val="10000"/>
                  </a:schemeClr>
                </a:solidFill>
                <a:latin typeface="Arial" panose="020B0604020202020204" pitchFamily="34" charset="0"/>
                <a:cs typeface="Arial" panose="020B0604020202020204" pitchFamily="34" charset="0"/>
              </a:rPr>
              <a:t> </a:t>
            </a:r>
            <a:r>
              <a:rPr lang="en-GB" dirty="0" err="1">
                <a:solidFill>
                  <a:schemeClr val="tx2">
                    <a:lumMod val="10000"/>
                  </a:schemeClr>
                </a:solidFill>
                <a:latin typeface="Arial" panose="020B0604020202020204" pitchFamily="34" charset="0"/>
                <a:cs typeface="Arial" panose="020B0604020202020204" pitchFamily="34" charset="0"/>
              </a:rPr>
              <a:t>zaračunavanje</a:t>
            </a:r>
            <a:r>
              <a:rPr lang="en-GB" dirty="0">
                <a:solidFill>
                  <a:schemeClr val="tx2">
                    <a:lumMod val="10000"/>
                  </a:schemeClr>
                </a:solidFill>
                <a:latin typeface="Arial" panose="020B0604020202020204" pitchFamily="34" charset="0"/>
                <a:cs typeface="Arial" panose="020B0604020202020204" pitchFamily="34" charset="0"/>
              </a:rPr>
              <a:t> </a:t>
            </a:r>
            <a:r>
              <a:rPr lang="en-GB" dirty="0" err="1">
                <a:solidFill>
                  <a:schemeClr val="tx2">
                    <a:lumMod val="10000"/>
                  </a:schemeClr>
                </a:solidFill>
                <a:latin typeface="Arial" panose="020B0604020202020204" pitchFamily="34" charset="0"/>
                <a:cs typeface="Arial" panose="020B0604020202020204" pitchFamily="34" charset="0"/>
              </a:rPr>
              <a:t>stroškov</a:t>
            </a:r>
            <a:r>
              <a:rPr lang="en-GB" dirty="0">
                <a:solidFill>
                  <a:schemeClr val="tx2">
                    <a:lumMod val="10000"/>
                  </a:schemeClr>
                </a:solidFill>
                <a:latin typeface="Arial" panose="020B0604020202020204" pitchFamily="34" charset="0"/>
                <a:cs typeface="Arial" panose="020B0604020202020204" pitchFamily="34" charset="0"/>
              </a:rPr>
              <a:t> dela</a:t>
            </a:r>
          </a:p>
          <a:p>
            <a:endParaRPr lang="en-GB" dirty="0">
              <a:solidFill>
                <a:schemeClr val="tx2">
                  <a:lumMod val="10000"/>
                </a:schemeClr>
              </a:solidFill>
              <a:latin typeface="Arial" panose="020B0604020202020204" pitchFamily="34" charset="0"/>
              <a:cs typeface="Arial" panose="020B0604020202020204" pitchFamily="34" charset="0"/>
            </a:endParaRPr>
          </a:p>
          <a:p>
            <a:r>
              <a:rPr lang="en-GB" dirty="0" err="1">
                <a:solidFill>
                  <a:schemeClr val="tx2">
                    <a:lumMod val="10000"/>
                  </a:schemeClr>
                </a:solidFill>
                <a:latin typeface="Arial" panose="020B0604020202020204" pitchFamily="34" charset="0"/>
                <a:cs typeface="Arial" panose="020B0604020202020204" pitchFamily="34" charset="0"/>
              </a:rPr>
              <a:t>Spremembe</a:t>
            </a:r>
            <a:r>
              <a:rPr lang="en-GB" dirty="0">
                <a:solidFill>
                  <a:schemeClr val="tx2">
                    <a:lumMod val="10000"/>
                  </a:schemeClr>
                </a:solidFill>
                <a:latin typeface="Arial" panose="020B0604020202020204" pitchFamily="34" charset="0"/>
                <a:cs typeface="Arial" panose="020B0604020202020204" pitchFamily="34" charset="0"/>
              </a:rPr>
              <a:t> 2018 </a:t>
            </a:r>
            <a:r>
              <a:rPr lang="en-GB" dirty="0" err="1">
                <a:solidFill>
                  <a:schemeClr val="tx2">
                    <a:lumMod val="10000"/>
                  </a:schemeClr>
                </a:solidFill>
                <a:latin typeface="Arial" panose="020B0604020202020204" pitchFamily="34" charset="0"/>
                <a:cs typeface="Arial" panose="020B0604020202020204" pitchFamily="34" charset="0"/>
              </a:rPr>
              <a:t>onemogočijo</a:t>
            </a:r>
            <a:r>
              <a:rPr lang="en-GB" dirty="0">
                <a:solidFill>
                  <a:schemeClr val="tx2">
                    <a:lumMod val="10000"/>
                  </a:schemeClr>
                </a:solidFill>
                <a:latin typeface="Arial" panose="020B0604020202020204" pitchFamily="34" charset="0"/>
                <a:cs typeface="Arial" panose="020B0604020202020204" pitchFamily="34" charset="0"/>
              </a:rPr>
              <a:t> </a:t>
            </a:r>
            <a:r>
              <a:rPr lang="en-GB" dirty="0" err="1">
                <a:solidFill>
                  <a:schemeClr val="tx2">
                    <a:lumMod val="10000"/>
                  </a:schemeClr>
                </a:solidFill>
                <a:latin typeface="Arial" panose="020B0604020202020204" pitchFamily="34" charset="0"/>
                <a:cs typeface="Arial" panose="020B0604020202020204" pitchFamily="34" charset="0"/>
              </a:rPr>
              <a:t>zaračunavenje</a:t>
            </a:r>
            <a:r>
              <a:rPr lang="en-GB" dirty="0">
                <a:solidFill>
                  <a:schemeClr val="tx2">
                    <a:lumMod val="10000"/>
                  </a:schemeClr>
                </a:solidFill>
                <a:latin typeface="Arial" panose="020B0604020202020204" pitchFamily="34" charset="0"/>
                <a:cs typeface="Arial" panose="020B0604020202020204" pitchFamily="34" charset="0"/>
              </a:rPr>
              <a:t> </a:t>
            </a:r>
            <a:r>
              <a:rPr lang="en-GB" dirty="0" err="1">
                <a:solidFill>
                  <a:schemeClr val="tx2">
                    <a:lumMod val="10000"/>
                  </a:schemeClr>
                </a:solidFill>
                <a:latin typeface="Arial" panose="020B0604020202020204" pitchFamily="34" charset="0"/>
                <a:cs typeface="Arial" panose="020B0604020202020204" pitchFamily="34" charset="0"/>
              </a:rPr>
              <a:t>stroškov</a:t>
            </a:r>
            <a:r>
              <a:rPr lang="en-GB" dirty="0">
                <a:solidFill>
                  <a:schemeClr val="tx2">
                    <a:lumMod val="10000"/>
                  </a:schemeClr>
                </a:solidFill>
                <a:latin typeface="Arial" panose="020B0604020202020204" pitchFamily="34" charset="0"/>
                <a:cs typeface="Arial" panose="020B0604020202020204" pitchFamily="34" charset="0"/>
              </a:rPr>
              <a:t> </a:t>
            </a:r>
            <a:r>
              <a:rPr lang="en-GB" dirty="0" err="1">
                <a:solidFill>
                  <a:schemeClr val="tx2">
                    <a:lumMod val="10000"/>
                  </a:schemeClr>
                </a:solidFill>
                <a:latin typeface="Arial" panose="020B0604020202020204" pitchFamily="34" charset="0"/>
                <a:cs typeface="Arial" panose="020B0604020202020204" pitchFamily="34" charset="0"/>
              </a:rPr>
              <a:t>zaradi</a:t>
            </a:r>
            <a:r>
              <a:rPr lang="en-GB" dirty="0">
                <a:solidFill>
                  <a:schemeClr val="tx2">
                    <a:lumMod val="10000"/>
                  </a:schemeClr>
                </a:solidFill>
                <a:latin typeface="Arial" panose="020B0604020202020204" pitchFamily="34" charset="0"/>
                <a:cs typeface="Arial" panose="020B0604020202020204" pitchFamily="34" charset="0"/>
              </a:rPr>
              <a:t> </a:t>
            </a:r>
            <a:r>
              <a:rPr lang="en-GB" dirty="0" err="1">
                <a:solidFill>
                  <a:schemeClr val="tx2">
                    <a:lumMod val="10000"/>
                  </a:schemeClr>
                </a:solidFill>
                <a:latin typeface="Arial" panose="020B0604020202020204" pitchFamily="34" charset="0"/>
                <a:cs typeface="Arial" panose="020B0604020202020204" pitchFamily="34" charset="0"/>
              </a:rPr>
              <a:t>stranske</a:t>
            </a:r>
            <a:r>
              <a:rPr lang="en-GB" dirty="0">
                <a:solidFill>
                  <a:schemeClr val="tx2">
                    <a:lumMod val="10000"/>
                  </a:schemeClr>
                </a:solidFill>
                <a:latin typeface="Arial" panose="020B0604020202020204" pitchFamily="34" charset="0"/>
                <a:cs typeface="Arial" panose="020B0604020202020204" pitchFamily="34" charset="0"/>
              </a:rPr>
              <a:t> </a:t>
            </a:r>
            <a:r>
              <a:rPr lang="en-GB" dirty="0" err="1">
                <a:solidFill>
                  <a:schemeClr val="tx2">
                    <a:lumMod val="10000"/>
                  </a:schemeClr>
                </a:solidFill>
                <a:latin typeface="Arial" panose="020B0604020202020204" pitchFamily="34" charset="0"/>
                <a:cs typeface="Arial" panose="020B0604020202020204" pitchFamily="34" charset="0"/>
              </a:rPr>
              <a:t>udeležbe</a:t>
            </a:r>
            <a:r>
              <a:rPr lang="en-GB" dirty="0">
                <a:solidFill>
                  <a:schemeClr val="tx2">
                    <a:lumMod val="10000"/>
                  </a:schemeClr>
                </a:solidFill>
                <a:latin typeface="Arial" panose="020B0604020202020204" pitchFamily="34" charset="0"/>
                <a:cs typeface="Arial" panose="020B0604020202020204" pitchFamily="34" charset="0"/>
              </a:rPr>
              <a:t> </a:t>
            </a:r>
            <a:endParaRPr lang="sl-SI" dirty="0">
              <a:solidFill>
                <a:schemeClr val="tx2">
                  <a:lumMod val="10000"/>
                </a:schemeClr>
              </a:solidFill>
              <a:latin typeface="Arial" panose="020B0604020202020204" pitchFamily="34" charset="0"/>
              <a:cs typeface="Arial" panose="020B0604020202020204" pitchFamily="34" charset="0"/>
            </a:endParaRPr>
          </a:p>
          <a:p>
            <a:endParaRPr lang="sl-SI" dirty="0">
              <a:solidFill>
                <a:schemeClr val="tx2">
                  <a:lumMod val="10000"/>
                </a:schemeClr>
              </a:solidFill>
            </a:endParaRPr>
          </a:p>
        </p:txBody>
      </p:sp>
    </p:spTree>
    <p:extLst>
      <p:ext uri="{BB962C8B-B14F-4D97-AF65-F5344CB8AC3E}">
        <p14:creationId xmlns:p14="http://schemas.microsoft.com/office/powerpoint/2010/main" val="130836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2BDA-36D1-8B3C-AB2A-CF5BFAEBBD58}"/>
              </a:ext>
            </a:extLst>
          </p:cNvPr>
          <p:cNvSpPr>
            <a:spLocks noGrp="1"/>
          </p:cNvSpPr>
          <p:nvPr>
            <p:ph type="title"/>
          </p:nvPr>
        </p:nvSpPr>
        <p:spPr/>
        <p:txBody>
          <a:bodyPr/>
          <a:lstStyle/>
          <a:p>
            <a:r>
              <a:rPr lang="sl-SI" dirty="0"/>
              <a:t>SLABA SEZNANJENOST s to pravico</a:t>
            </a:r>
          </a:p>
        </p:txBody>
      </p:sp>
      <p:sp>
        <p:nvSpPr>
          <p:cNvPr id="3" name="Content Placeholder 2">
            <a:extLst>
              <a:ext uri="{FF2B5EF4-FFF2-40B4-BE49-F238E27FC236}">
                <a16:creationId xmlns:a16="http://schemas.microsoft.com/office/drawing/2014/main" id="{C353B6AE-3E43-5FEC-BBFF-887336C911E5}"/>
              </a:ext>
            </a:extLst>
          </p:cNvPr>
          <p:cNvSpPr>
            <a:spLocks noGrp="1"/>
          </p:cNvSpPr>
          <p:nvPr>
            <p:ph idx="1"/>
          </p:nvPr>
        </p:nvSpPr>
        <p:spPr/>
        <p:txBody>
          <a:bodyPr>
            <a:normAutofit/>
          </a:bodyPr>
          <a:lstStyle/>
          <a:p>
            <a:pPr algn="just" fontAlgn="base"/>
            <a:r>
              <a:rPr lang="sl-SI" b="0" i="0" dirty="0">
                <a:solidFill>
                  <a:srgbClr val="000000"/>
                </a:solidFill>
                <a:effectLst/>
                <a:latin typeface="Arial" panose="020B0604020202020204" pitchFamily="34" charset="0"/>
              </a:rPr>
              <a:t>Organizacija </a:t>
            </a:r>
            <a:r>
              <a:rPr lang="sl-SI" b="0" i="0" dirty="0" err="1">
                <a:effectLst/>
                <a:latin typeface="Arial" panose="020B0604020202020204" pitchFamily="34" charset="0"/>
              </a:rPr>
              <a:t>Transparency</a:t>
            </a:r>
            <a:r>
              <a:rPr lang="sl-SI" b="0" i="0" dirty="0">
                <a:effectLst/>
                <a:latin typeface="Arial" panose="020B0604020202020204" pitchFamily="34" charset="0"/>
              </a:rPr>
              <a:t> </a:t>
            </a:r>
            <a:r>
              <a:rPr lang="sl-SI" b="0" i="0" dirty="0" err="1">
                <a:effectLst/>
                <a:latin typeface="Arial" panose="020B0604020202020204" pitchFamily="34" charset="0"/>
              </a:rPr>
              <a:t>International</a:t>
            </a:r>
            <a:r>
              <a:rPr lang="sl-SI" b="0" i="0" dirty="0">
                <a:effectLst/>
                <a:latin typeface="Arial" panose="020B0604020202020204" pitchFamily="34" charset="0"/>
              </a:rPr>
              <a:t> Slovenia</a:t>
            </a:r>
            <a:r>
              <a:rPr lang="sl-SI" b="0" i="0" dirty="0">
                <a:solidFill>
                  <a:srgbClr val="000000"/>
                </a:solidFill>
                <a:effectLst/>
                <a:latin typeface="Arial" panose="020B0604020202020204" pitchFamily="34" charset="0"/>
              </a:rPr>
              <a:t>, ki v sklopu </a:t>
            </a:r>
            <a:r>
              <a:rPr lang="sl-SI" b="0" i="0" dirty="0">
                <a:effectLst/>
                <a:latin typeface="Arial" panose="020B0604020202020204" pitchFamily="34" charset="0"/>
              </a:rPr>
              <a:t>Centra Spregovori! </a:t>
            </a:r>
            <a:r>
              <a:rPr lang="sl-SI" b="0" i="0" dirty="0">
                <a:solidFill>
                  <a:srgbClr val="000000"/>
                </a:solidFill>
                <a:effectLst/>
                <a:latin typeface="Arial" panose="020B0604020202020204" pitchFamily="34" charset="0"/>
              </a:rPr>
              <a:t>nudi brezplačno pravno svetovanje, pa zaznava, da v praksi uporabniki niso ustrezno seznanjeni s to pravico in potrebujejo pomoč pri vlaganju zahtevkov ali poznejših korakih (npr. pri molku organa ali pritožbi zoper zavrnilno odločbo)</a:t>
            </a:r>
          </a:p>
          <a:p>
            <a:pPr algn="just" rtl="0" fontAlgn="base"/>
            <a:r>
              <a:rPr lang="sl-SI" dirty="0">
                <a:solidFill>
                  <a:srgbClr val="000000"/>
                </a:solidFill>
                <a:latin typeface="Arial" panose="020B0604020202020204" pitchFamily="34" charset="0"/>
              </a:rPr>
              <a:t>Ocenili so, da je to posledica </a:t>
            </a:r>
            <a:r>
              <a:rPr lang="sl-SI" b="0" i="0" dirty="0">
                <a:effectLst/>
                <a:latin typeface="Arial" panose="020B0604020202020204" pitchFamily="34" charset="0"/>
              </a:rPr>
              <a:t>pomanjkanja konkretnejših programov </a:t>
            </a:r>
            <a:r>
              <a:rPr lang="sl-SI" b="0" i="0" dirty="0">
                <a:solidFill>
                  <a:srgbClr val="000000"/>
                </a:solidFill>
                <a:effectLst/>
                <a:latin typeface="Arial" panose="020B0604020202020204" pitchFamily="34" charset="0"/>
              </a:rPr>
              <a:t>za ozaveščanje javnosti o možnostih dostopa do informacij javnega značaja</a:t>
            </a:r>
          </a:p>
          <a:p>
            <a:pPr algn="just" rtl="0" fontAlgn="base"/>
            <a:r>
              <a:rPr lang="sl-SI" b="0" i="0" dirty="0">
                <a:solidFill>
                  <a:srgbClr val="000000"/>
                </a:solidFill>
                <a:effectLst/>
                <a:latin typeface="Arial" panose="020B0604020202020204" pitchFamily="34" charset="0"/>
              </a:rPr>
              <a:t>Podatki kažejo na </a:t>
            </a:r>
            <a:r>
              <a:rPr lang="sl-SI" b="0" i="0" dirty="0">
                <a:effectLst/>
                <a:latin typeface="Arial" panose="020B0604020202020204" pitchFamily="34" charset="0"/>
              </a:rPr>
              <a:t>stagnacijo ali celo nazadovanje uporabe pravice </a:t>
            </a:r>
            <a:r>
              <a:rPr lang="sl-SI" b="0" i="0" dirty="0">
                <a:solidFill>
                  <a:srgbClr val="000000"/>
                </a:solidFill>
                <a:effectLst/>
                <a:latin typeface="Arial" panose="020B0604020202020204" pitchFamily="34" charset="0"/>
              </a:rPr>
              <a:t>do dostopa informacij javnega značaja </a:t>
            </a:r>
          </a:p>
          <a:p>
            <a:pPr algn="just" rtl="0" fontAlgn="base"/>
            <a:r>
              <a:rPr lang="sl-SI" dirty="0">
                <a:latin typeface="Arial" panose="020B0604020202020204" pitchFamily="34" charset="0"/>
              </a:rPr>
              <a:t>K</a:t>
            </a:r>
            <a:r>
              <a:rPr lang="sl-SI" b="0" i="0" dirty="0">
                <a:effectLst/>
                <a:latin typeface="Arial" panose="020B0604020202020204" pitchFamily="34" charset="0"/>
              </a:rPr>
              <a:t>ot odgovor na to je nastal naš projekt </a:t>
            </a:r>
            <a:r>
              <a:rPr lang="sl-SI" b="0" i="1" dirty="0">
                <a:effectLst/>
                <a:latin typeface="Arial" panose="020B0604020202020204" pitchFamily="34" charset="0"/>
              </a:rPr>
              <a:t>Vprašaj državo</a:t>
            </a:r>
          </a:p>
          <a:p>
            <a:endParaRPr lang="sl-SI" dirty="0"/>
          </a:p>
        </p:txBody>
      </p:sp>
    </p:spTree>
    <p:extLst>
      <p:ext uri="{BB962C8B-B14F-4D97-AF65-F5344CB8AC3E}">
        <p14:creationId xmlns:p14="http://schemas.microsoft.com/office/powerpoint/2010/main" val="219570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D166-318A-B42F-4B7B-89AF618D8B70}"/>
              </a:ext>
            </a:extLst>
          </p:cNvPr>
          <p:cNvSpPr>
            <a:spLocks noGrp="1"/>
          </p:cNvSpPr>
          <p:nvPr>
            <p:ph type="title"/>
          </p:nvPr>
        </p:nvSpPr>
        <p:spPr/>
        <p:txBody>
          <a:bodyPr/>
          <a:lstStyle/>
          <a:p>
            <a:r>
              <a:rPr lang="en-US" dirty="0"/>
              <a:t>1. </a:t>
            </a:r>
            <a:r>
              <a:rPr lang="en-US" dirty="0" err="1"/>
              <a:t>Informacija</a:t>
            </a:r>
            <a:r>
              <a:rPr lang="en-US" dirty="0"/>
              <a:t> </a:t>
            </a:r>
            <a:r>
              <a:rPr lang="en-US" dirty="0" err="1"/>
              <a:t>javnega</a:t>
            </a:r>
            <a:r>
              <a:rPr lang="en-US" dirty="0"/>
              <a:t> </a:t>
            </a:r>
            <a:r>
              <a:rPr lang="en-US" dirty="0" err="1"/>
              <a:t>značaja</a:t>
            </a:r>
            <a:endParaRPr lang="sl-SI" dirty="0"/>
          </a:p>
        </p:txBody>
      </p:sp>
      <p:sp>
        <p:nvSpPr>
          <p:cNvPr id="3" name="Content Placeholder 2">
            <a:extLst>
              <a:ext uri="{FF2B5EF4-FFF2-40B4-BE49-F238E27FC236}">
                <a16:creationId xmlns:a16="http://schemas.microsoft.com/office/drawing/2014/main" id="{B35EAD31-E79A-618D-66BD-843577BEAAE5}"/>
              </a:ext>
            </a:extLst>
          </p:cNvPr>
          <p:cNvSpPr>
            <a:spLocks noGrp="1"/>
          </p:cNvSpPr>
          <p:nvPr>
            <p:ph idx="1"/>
          </p:nvPr>
        </p:nvSpPr>
        <p:spPr/>
        <p:txBody>
          <a:bodyPr/>
          <a:lstStyle/>
          <a:p>
            <a:r>
              <a:rPr lang="sl-SI" dirty="0">
                <a:solidFill>
                  <a:schemeClr val="tx2">
                    <a:lumMod val="10000"/>
                  </a:schemeClr>
                </a:solidFill>
                <a:latin typeface="Arial" panose="020B0604020202020204" pitchFamily="34" charset="0"/>
                <a:cs typeface="Arial" panose="020B0604020202020204" pitchFamily="34" charset="0"/>
              </a:rPr>
              <a:t>Informacija javnega značaja je informacija, ki izvira z delovnega področja organa in se nahaja v obliki dokumenta, zadeve, dosjeja, registra, evidence ali drugega dokumentarnega gradiva.</a:t>
            </a:r>
          </a:p>
          <a:p>
            <a:pPr marL="0" indent="0">
              <a:buNone/>
            </a:pPr>
            <a:endParaRPr lang="sl-SI" dirty="0">
              <a:solidFill>
                <a:schemeClr val="tx2">
                  <a:lumMod val="10000"/>
                </a:schemeClr>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US" dirty="0">
                <a:solidFill>
                  <a:schemeClr val="tx2">
                    <a:lumMod val="10000"/>
                  </a:schemeClr>
                </a:solidFill>
                <a:latin typeface="Arial" panose="020B0604020202020204" pitchFamily="34" charset="0"/>
                <a:cs typeface="Arial" panose="020B0604020202020204" pitchFamily="34" charset="0"/>
              </a:rPr>
              <a:t> </a:t>
            </a:r>
            <a:r>
              <a:rPr lang="en-US" dirty="0" err="1">
                <a:solidFill>
                  <a:schemeClr val="tx2">
                    <a:lumMod val="10000"/>
                  </a:schemeClr>
                </a:solidFill>
                <a:latin typeface="Arial" panose="020B0604020202020204" pitchFamily="34" charset="0"/>
                <a:cs typeface="Arial" panose="020B0604020202020204" pitchFamily="34" charset="0"/>
              </a:rPr>
              <a:t>i</a:t>
            </a:r>
            <a:r>
              <a:rPr lang="sl-SI" dirty="0">
                <a:solidFill>
                  <a:schemeClr val="tx2">
                    <a:lumMod val="10000"/>
                  </a:schemeClr>
                </a:solidFill>
                <a:latin typeface="Arial" panose="020B0604020202020204" pitchFamily="34" charset="0"/>
                <a:cs typeface="Arial" panose="020B0604020202020204" pitchFamily="34" charset="0"/>
              </a:rPr>
              <a:t>zvirati mora iz delovnega področja organa;</a:t>
            </a:r>
          </a:p>
          <a:p>
            <a:pPr>
              <a:buFont typeface="Wingdings" panose="05000000000000000000" pitchFamily="2" charset="2"/>
              <a:buChar char="q"/>
            </a:pPr>
            <a:r>
              <a:rPr lang="en-US" dirty="0">
                <a:solidFill>
                  <a:schemeClr val="tx2">
                    <a:lumMod val="10000"/>
                  </a:schemeClr>
                </a:solidFill>
                <a:latin typeface="Arial" panose="020B0604020202020204" pitchFamily="34" charset="0"/>
                <a:cs typeface="Arial" panose="020B0604020202020204" pitchFamily="34" charset="0"/>
              </a:rPr>
              <a:t> </a:t>
            </a:r>
            <a:r>
              <a:rPr lang="sl-SI" dirty="0">
                <a:solidFill>
                  <a:schemeClr val="tx2">
                    <a:lumMod val="10000"/>
                  </a:schemeClr>
                </a:solidFill>
                <a:latin typeface="Arial" panose="020B0604020202020204" pitchFamily="34" charset="0"/>
                <a:cs typeface="Arial" panose="020B0604020202020204" pitchFamily="34" charset="0"/>
              </a:rPr>
              <a:t>organ z informacijo razpolaga;</a:t>
            </a:r>
          </a:p>
          <a:p>
            <a:pPr>
              <a:buFont typeface="Wingdings" panose="05000000000000000000" pitchFamily="2" charset="2"/>
              <a:buChar char="q"/>
            </a:pPr>
            <a:r>
              <a:rPr lang="en-US" dirty="0">
                <a:solidFill>
                  <a:schemeClr val="tx2">
                    <a:lumMod val="10000"/>
                  </a:schemeClr>
                </a:solidFill>
                <a:latin typeface="Arial" panose="020B0604020202020204" pitchFamily="34" charset="0"/>
                <a:cs typeface="Arial" panose="020B0604020202020204" pitchFamily="34" charset="0"/>
              </a:rPr>
              <a:t> </a:t>
            </a:r>
            <a:r>
              <a:rPr lang="sl-SI" dirty="0">
                <a:solidFill>
                  <a:schemeClr val="tx2">
                    <a:lumMod val="10000"/>
                  </a:schemeClr>
                </a:solidFill>
                <a:latin typeface="Arial" panose="020B0604020202020204" pitchFamily="34" charset="0"/>
                <a:cs typeface="Arial" panose="020B0604020202020204" pitchFamily="34" charset="0"/>
              </a:rPr>
              <a:t>nahajati se mora v materializirani obliki.</a:t>
            </a:r>
          </a:p>
          <a:p>
            <a:endParaRPr lang="sl-SI" dirty="0">
              <a:solidFill>
                <a:schemeClr val="tx2">
                  <a:lumMod val="10000"/>
                </a:schemeClr>
              </a:solidFill>
            </a:endParaRPr>
          </a:p>
          <a:p>
            <a:endParaRPr lang="sl-SI" dirty="0">
              <a:solidFill>
                <a:schemeClr val="tx2">
                  <a:lumMod val="10000"/>
                </a:schemeClr>
              </a:solidFill>
            </a:endParaRPr>
          </a:p>
          <a:p>
            <a:pPr marL="0" indent="0">
              <a:buNone/>
            </a:pPr>
            <a:endParaRPr lang="sl-SI" dirty="0">
              <a:solidFill>
                <a:schemeClr val="tx2">
                  <a:lumMod val="10000"/>
                </a:schemeClr>
              </a:solidFill>
            </a:endParaRPr>
          </a:p>
          <a:p>
            <a:endParaRPr lang="sl-SI" dirty="0">
              <a:solidFill>
                <a:schemeClr val="tx2">
                  <a:lumMod val="10000"/>
                </a:schemeClr>
              </a:solidFill>
            </a:endParaRPr>
          </a:p>
        </p:txBody>
      </p:sp>
    </p:spTree>
    <p:extLst>
      <p:ext uri="{BB962C8B-B14F-4D97-AF65-F5344CB8AC3E}">
        <p14:creationId xmlns:p14="http://schemas.microsoft.com/office/powerpoint/2010/main" val="424474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a 2" descr="Open folder with solid fill">
            <a:extLst>
              <a:ext uri="{FF2B5EF4-FFF2-40B4-BE49-F238E27FC236}">
                <a16:creationId xmlns:a16="http://schemas.microsoft.com/office/drawing/2014/main" id="{13537F5C-8BDE-E0D7-A528-80D126D682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9283" y="2432910"/>
            <a:ext cx="2135243" cy="2135243"/>
          </a:xfrm>
          <a:prstGeom prst="rect">
            <a:avLst/>
          </a:prstGeom>
        </p:spPr>
      </p:pic>
      <p:pic>
        <p:nvPicPr>
          <p:cNvPr id="5" name="Grafika 4" descr="Open folder outline">
            <a:extLst>
              <a:ext uri="{FF2B5EF4-FFF2-40B4-BE49-F238E27FC236}">
                <a16:creationId xmlns:a16="http://schemas.microsoft.com/office/drawing/2014/main" id="{B82AB3AE-E265-E768-BB81-700F17C367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7023" y="37872"/>
            <a:ext cx="2135243" cy="2135243"/>
          </a:xfrm>
          <a:prstGeom prst="rect">
            <a:avLst/>
          </a:prstGeom>
        </p:spPr>
      </p:pic>
      <p:pic>
        <p:nvPicPr>
          <p:cNvPr id="9" name="Grafika 8" descr="Folder with solid fill">
            <a:extLst>
              <a:ext uri="{FF2B5EF4-FFF2-40B4-BE49-F238E27FC236}">
                <a16:creationId xmlns:a16="http://schemas.microsoft.com/office/drawing/2014/main" id="{B440F080-6095-F5FC-B578-7B4712332E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904" y="834797"/>
            <a:ext cx="2135243" cy="2135243"/>
          </a:xfrm>
          <a:prstGeom prst="rect">
            <a:avLst/>
          </a:prstGeom>
        </p:spPr>
      </p:pic>
      <p:pic>
        <p:nvPicPr>
          <p:cNvPr id="11" name="Grafika 10" descr="Sound Medium outline">
            <a:extLst>
              <a:ext uri="{FF2B5EF4-FFF2-40B4-BE49-F238E27FC236}">
                <a16:creationId xmlns:a16="http://schemas.microsoft.com/office/drawing/2014/main" id="{239AEDB7-19AC-BEC8-B1FD-ED66D0456A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77652" y="4095831"/>
            <a:ext cx="2135243" cy="2135243"/>
          </a:xfrm>
          <a:prstGeom prst="rect">
            <a:avLst/>
          </a:prstGeom>
        </p:spPr>
      </p:pic>
      <p:pic>
        <p:nvPicPr>
          <p:cNvPr id="13" name="Grafika 12" descr="Images with solid fill">
            <a:extLst>
              <a:ext uri="{FF2B5EF4-FFF2-40B4-BE49-F238E27FC236}">
                <a16:creationId xmlns:a16="http://schemas.microsoft.com/office/drawing/2014/main" id="{EFAE915B-002D-18C4-EE82-FC9508B7402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90629" y="914208"/>
            <a:ext cx="2135243" cy="2135243"/>
          </a:xfrm>
          <a:prstGeom prst="rect">
            <a:avLst/>
          </a:prstGeom>
        </p:spPr>
      </p:pic>
      <p:pic>
        <p:nvPicPr>
          <p:cNvPr id="15" name="Grafika 14" descr="Image outline">
            <a:extLst>
              <a:ext uri="{FF2B5EF4-FFF2-40B4-BE49-F238E27FC236}">
                <a16:creationId xmlns:a16="http://schemas.microsoft.com/office/drawing/2014/main" id="{6AA8FC61-232B-3DB3-4B7A-D9EEAE61921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92038" y="4194983"/>
            <a:ext cx="2135243" cy="2135243"/>
          </a:xfrm>
          <a:prstGeom prst="rect">
            <a:avLst/>
          </a:prstGeom>
        </p:spPr>
      </p:pic>
      <p:pic>
        <p:nvPicPr>
          <p:cNvPr id="17" name="Grafika 16" descr="Camera outline">
            <a:extLst>
              <a:ext uri="{FF2B5EF4-FFF2-40B4-BE49-F238E27FC236}">
                <a16:creationId xmlns:a16="http://schemas.microsoft.com/office/drawing/2014/main" id="{0696D530-F346-EC93-4F19-1E726E665B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79922" y="2475185"/>
            <a:ext cx="2135243" cy="2135243"/>
          </a:xfrm>
          <a:prstGeom prst="rect">
            <a:avLst/>
          </a:prstGeom>
        </p:spPr>
      </p:pic>
      <p:pic>
        <p:nvPicPr>
          <p:cNvPr id="19" name="Grafika 18" descr="Disk with solid fill">
            <a:extLst>
              <a:ext uri="{FF2B5EF4-FFF2-40B4-BE49-F238E27FC236}">
                <a16:creationId xmlns:a16="http://schemas.microsoft.com/office/drawing/2014/main" id="{7A4D4ACB-E532-4B11-467F-E3239F0BC9A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63161" y="8638"/>
            <a:ext cx="2135243" cy="2135243"/>
          </a:xfrm>
          <a:prstGeom prst="rect">
            <a:avLst/>
          </a:prstGeom>
        </p:spPr>
      </p:pic>
      <p:pic>
        <p:nvPicPr>
          <p:cNvPr id="21" name="Grafika 20" descr="Document outline">
            <a:extLst>
              <a:ext uri="{FF2B5EF4-FFF2-40B4-BE49-F238E27FC236}">
                <a16:creationId xmlns:a16="http://schemas.microsoft.com/office/drawing/2014/main" id="{CF8B3E62-7BB6-BC5B-E02D-F49F28BF156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44874" y="4539514"/>
            <a:ext cx="2135243" cy="2135243"/>
          </a:xfrm>
          <a:prstGeom prst="rect">
            <a:avLst/>
          </a:prstGeom>
        </p:spPr>
      </p:pic>
      <p:pic>
        <p:nvPicPr>
          <p:cNvPr id="23" name="Grafika 22" descr="Document with solid fill">
            <a:extLst>
              <a:ext uri="{FF2B5EF4-FFF2-40B4-BE49-F238E27FC236}">
                <a16:creationId xmlns:a16="http://schemas.microsoft.com/office/drawing/2014/main" id="{55160CE0-5FC4-245A-B0BA-148D39D1D9E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143774" y="504165"/>
            <a:ext cx="2135243" cy="2135243"/>
          </a:xfrm>
          <a:prstGeom prst="rect">
            <a:avLst/>
          </a:prstGeom>
        </p:spPr>
      </p:pic>
      <p:pic>
        <p:nvPicPr>
          <p:cNvPr id="25" name="Grafika 24" descr="Contract with solid fill">
            <a:extLst>
              <a:ext uri="{FF2B5EF4-FFF2-40B4-BE49-F238E27FC236}">
                <a16:creationId xmlns:a16="http://schemas.microsoft.com/office/drawing/2014/main" id="{D3E0AFFA-30CB-DE5D-C391-5A2E53B17FE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54133" y="2698186"/>
            <a:ext cx="2135243" cy="2135243"/>
          </a:xfrm>
          <a:prstGeom prst="rect">
            <a:avLst/>
          </a:prstGeom>
        </p:spPr>
      </p:pic>
      <p:pic>
        <p:nvPicPr>
          <p:cNvPr id="27" name="Grafika 26" descr="List outline">
            <a:extLst>
              <a:ext uri="{FF2B5EF4-FFF2-40B4-BE49-F238E27FC236}">
                <a16:creationId xmlns:a16="http://schemas.microsoft.com/office/drawing/2014/main" id="{86131CC9-07CD-245D-F28E-7B36776662A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816896" y="952268"/>
            <a:ext cx="2135243" cy="2135243"/>
          </a:xfrm>
          <a:prstGeom prst="rect">
            <a:avLst/>
          </a:prstGeom>
        </p:spPr>
      </p:pic>
      <p:pic>
        <p:nvPicPr>
          <p:cNvPr id="29" name="Grafika 28" descr="Contract outline">
            <a:extLst>
              <a:ext uri="{FF2B5EF4-FFF2-40B4-BE49-F238E27FC236}">
                <a16:creationId xmlns:a16="http://schemas.microsoft.com/office/drawing/2014/main" id="{00A31DFB-3876-50EB-DB8F-3FE5F904FA6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428736" y="4284249"/>
            <a:ext cx="2135243" cy="2135243"/>
          </a:xfrm>
          <a:prstGeom prst="rect">
            <a:avLst/>
          </a:prstGeom>
        </p:spPr>
      </p:pic>
      <p:pic>
        <p:nvPicPr>
          <p:cNvPr id="31" name="Grafika 30" descr="List with solid fill">
            <a:extLst>
              <a:ext uri="{FF2B5EF4-FFF2-40B4-BE49-F238E27FC236}">
                <a16:creationId xmlns:a16="http://schemas.microsoft.com/office/drawing/2014/main" id="{EDD2C56B-9F17-E5AF-9C46-C35D7F29924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25735" y="2668599"/>
            <a:ext cx="2135243" cy="2135243"/>
          </a:xfrm>
          <a:prstGeom prst="rect">
            <a:avLst/>
          </a:prstGeom>
        </p:spPr>
      </p:pic>
      <p:pic>
        <p:nvPicPr>
          <p:cNvPr id="35" name="Grafika 34" descr="Checklist outline">
            <a:extLst>
              <a:ext uri="{FF2B5EF4-FFF2-40B4-BE49-F238E27FC236}">
                <a16:creationId xmlns:a16="http://schemas.microsoft.com/office/drawing/2014/main" id="{E50ABE1C-9744-40B5-B57E-DF18C6A8F4C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548655" y="4156264"/>
            <a:ext cx="2135243" cy="2135243"/>
          </a:xfrm>
          <a:prstGeom prst="rect">
            <a:avLst/>
          </a:prstGeom>
        </p:spPr>
      </p:pic>
      <p:pic>
        <p:nvPicPr>
          <p:cNvPr id="37" name="Grafika 36" descr="Help with solid fill">
            <a:extLst>
              <a:ext uri="{FF2B5EF4-FFF2-40B4-BE49-F238E27FC236}">
                <a16:creationId xmlns:a16="http://schemas.microsoft.com/office/drawing/2014/main" id="{32FD6BC8-D4E0-3D88-7ECC-2B2871C0C8C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069642" y="2081454"/>
            <a:ext cx="2135243" cy="2135243"/>
          </a:xfrm>
          <a:prstGeom prst="rect">
            <a:avLst/>
          </a:prstGeom>
        </p:spPr>
      </p:pic>
      <p:pic>
        <p:nvPicPr>
          <p:cNvPr id="39" name="Grafika 38" descr="Newspaper with solid fill">
            <a:extLst>
              <a:ext uri="{FF2B5EF4-FFF2-40B4-BE49-F238E27FC236}">
                <a16:creationId xmlns:a16="http://schemas.microsoft.com/office/drawing/2014/main" id="{1CEED2CD-1F4E-632A-7536-B91F22A68D78}"/>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393774" y="2368966"/>
            <a:ext cx="2135243" cy="2135243"/>
          </a:xfrm>
          <a:prstGeom prst="rect">
            <a:avLst/>
          </a:prstGeom>
        </p:spPr>
      </p:pic>
      <p:pic>
        <p:nvPicPr>
          <p:cNvPr id="41" name="Grafika 40" descr="Information outline">
            <a:extLst>
              <a:ext uri="{FF2B5EF4-FFF2-40B4-BE49-F238E27FC236}">
                <a16:creationId xmlns:a16="http://schemas.microsoft.com/office/drawing/2014/main" id="{E7271B16-3275-91E8-EB3F-D7ED92BD3C4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9752433" y="828459"/>
            <a:ext cx="2135243" cy="2135243"/>
          </a:xfrm>
          <a:prstGeom prst="rect">
            <a:avLst/>
          </a:prstGeom>
        </p:spPr>
      </p:pic>
    </p:spTree>
    <p:extLst>
      <p:ext uri="{BB962C8B-B14F-4D97-AF65-F5344CB8AC3E}">
        <p14:creationId xmlns:p14="http://schemas.microsoft.com/office/powerpoint/2010/main" val="159567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4B63-B0EE-DE2C-5847-1D9B33721229}"/>
              </a:ext>
            </a:extLst>
          </p:cNvPr>
          <p:cNvSpPr>
            <a:spLocks noGrp="1"/>
          </p:cNvSpPr>
          <p:nvPr>
            <p:ph type="title"/>
          </p:nvPr>
        </p:nvSpPr>
        <p:spPr>
          <a:xfrm>
            <a:off x="1202919" y="284176"/>
            <a:ext cx="9784080" cy="1508760"/>
          </a:xfrm>
        </p:spPr>
        <p:txBody>
          <a:bodyPr>
            <a:normAutofit/>
          </a:bodyPr>
          <a:lstStyle/>
          <a:p>
            <a:r>
              <a:rPr lang="pl-PL" sz="3600" dirty="0"/>
              <a:t>Kaj</a:t>
            </a:r>
            <a:r>
              <a:rPr lang="en-US" sz="3600" dirty="0"/>
              <a:t> </a:t>
            </a:r>
            <a:r>
              <a:rPr lang="en-US" sz="3600" dirty="0">
                <a:solidFill>
                  <a:srgbClr val="E51F40"/>
                </a:solidFill>
              </a:rPr>
              <a:t>NI </a:t>
            </a:r>
            <a:r>
              <a:rPr lang="en-US" sz="3600" dirty="0"/>
              <a:t>I</a:t>
            </a:r>
            <a:r>
              <a:rPr lang="sl-SI" sz="3600" dirty="0" err="1"/>
              <a:t>nformacija</a:t>
            </a:r>
            <a:r>
              <a:rPr lang="sl-SI" sz="3600" dirty="0"/>
              <a:t> </a:t>
            </a:r>
            <a:r>
              <a:rPr lang="en-US" sz="3600" dirty="0"/>
              <a:t>J</a:t>
            </a:r>
            <a:r>
              <a:rPr lang="sl-SI" sz="3600" dirty="0" err="1"/>
              <a:t>avnega</a:t>
            </a:r>
            <a:r>
              <a:rPr lang="sl-SI" sz="3600" dirty="0"/>
              <a:t> </a:t>
            </a:r>
            <a:r>
              <a:rPr lang="en-US" sz="3600" dirty="0"/>
              <a:t>Z</a:t>
            </a:r>
            <a:r>
              <a:rPr lang="sl-SI" sz="3600" dirty="0" err="1"/>
              <a:t>načaja</a:t>
            </a:r>
            <a:r>
              <a:rPr lang="en-US" sz="3600" dirty="0"/>
              <a:t>?</a:t>
            </a:r>
            <a:r>
              <a:rPr lang="sl-SI" sz="3600" dirty="0"/>
              <a:t> </a:t>
            </a:r>
          </a:p>
        </p:txBody>
      </p:sp>
      <p:sp>
        <p:nvSpPr>
          <p:cNvPr id="3" name="Content Placeholder 2">
            <a:extLst>
              <a:ext uri="{FF2B5EF4-FFF2-40B4-BE49-F238E27FC236}">
                <a16:creationId xmlns:a16="http://schemas.microsoft.com/office/drawing/2014/main" id="{1BD7E438-7001-C609-B1DA-1586EBFE2E24}"/>
              </a:ext>
            </a:extLst>
          </p:cNvPr>
          <p:cNvSpPr>
            <a:spLocks noGrp="1"/>
          </p:cNvSpPr>
          <p:nvPr>
            <p:ph idx="1"/>
          </p:nvPr>
        </p:nvSpPr>
        <p:spPr/>
        <p:txBody>
          <a:bodyPr/>
          <a:lstStyle/>
          <a:p>
            <a:r>
              <a:rPr lang="en-US" dirty="0" err="1">
                <a:latin typeface="Arial" panose="020B0604020202020204" pitchFamily="34" charset="0"/>
                <a:cs typeface="Arial" panose="020B0604020202020204" pitchFamily="34" charset="0"/>
              </a:rPr>
              <a:t>tajni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podatki</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poslovna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skrivnost</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osebni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podatki</a:t>
            </a:r>
            <a:r>
              <a:rPr lang="en-US" dirty="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podatki</a:t>
            </a:r>
            <a:r>
              <a:rPr lang="en-US" dirty="0">
                <a:solidFill>
                  <a:schemeClr val="bg1"/>
                </a:solidFill>
                <a:latin typeface="Arial" panose="020B0604020202020204" pitchFamily="34" charset="0"/>
                <a:cs typeface="Arial" panose="020B0604020202020204" pitchFamily="34" charset="0"/>
              </a:rPr>
              <a:t>, ki </a:t>
            </a:r>
            <a:r>
              <a:rPr lang="en-US" dirty="0" err="1">
                <a:solidFill>
                  <a:schemeClr val="bg1"/>
                </a:solidFill>
                <a:latin typeface="Arial" panose="020B0604020202020204" pitchFamily="34" charset="0"/>
                <a:cs typeface="Arial" panose="020B0604020202020204" pitchFamily="34" charset="0"/>
              </a:rPr>
              <a:t>pomenijo</a:t>
            </a:r>
            <a:r>
              <a:rPr lang="en-US" dirty="0">
                <a:solidFill>
                  <a:schemeClr val="bg1"/>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kršitev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zaupnosti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individualnih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podatkov</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poročevalskih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enotah</a:t>
            </a:r>
            <a:endParaRPr lang="en-US" dirty="0">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podatki</a:t>
            </a:r>
            <a:r>
              <a:rPr lang="en-US" dirty="0">
                <a:solidFill>
                  <a:schemeClr val="bg1"/>
                </a:solidFill>
                <a:latin typeface="Arial" panose="020B0604020202020204" pitchFamily="34" charset="0"/>
                <a:cs typeface="Arial" panose="020B0604020202020204" pitchFamily="34" charset="0"/>
              </a:rPr>
              <a:t>, ki </a:t>
            </a:r>
            <a:r>
              <a:rPr lang="en-US" dirty="0" err="1">
                <a:solidFill>
                  <a:schemeClr val="bg1"/>
                </a:solidFill>
                <a:latin typeface="Arial" panose="020B0604020202020204" pitchFamily="34" charset="0"/>
                <a:cs typeface="Arial" panose="020B0604020202020204" pitchFamily="34" charset="0"/>
              </a:rPr>
              <a:t>pomenijo</a:t>
            </a:r>
            <a:r>
              <a:rPr lang="en-US" dirty="0">
                <a:solidFill>
                  <a:schemeClr val="bg1"/>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kršitev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zaupnosti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davčnega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postopka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davčne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tajnosti</a:t>
            </a:r>
            <a:endParaRPr lang="en-US" dirty="0">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podatki</a:t>
            </a:r>
            <a:r>
              <a:rPr lang="en-US" dirty="0">
                <a:solidFill>
                  <a:schemeClr val="bg1"/>
                </a:solidFill>
                <a:latin typeface="Arial" panose="020B0604020202020204" pitchFamily="34" charset="0"/>
                <a:cs typeface="Arial" panose="020B0604020202020204" pitchFamily="34" charset="0"/>
              </a:rPr>
              <a:t>, ki bi </a:t>
            </a:r>
            <a:r>
              <a:rPr lang="en-US" dirty="0" err="1">
                <a:latin typeface="Arial" panose="020B0604020202020204" pitchFamily="34" charset="0"/>
                <a:cs typeface="Arial" panose="020B0604020202020204" pitchFamily="34" charset="0"/>
              </a:rPr>
              <a:t>škodovali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izvedbi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kazenskega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prekrškovnega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postopka</a:t>
            </a:r>
            <a:r>
              <a:rPr lang="en-US" dirty="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58968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4B63-B0EE-DE2C-5847-1D9B33721229}"/>
              </a:ext>
            </a:extLst>
          </p:cNvPr>
          <p:cNvSpPr>
            <a:spLocks noGrp="1"/>
          </p:cNvSpPr>
          <p:nvPr>
            <p:ph type="title"/>
          </p:nvPr>
        </p:nvSpPr>
        <p:spPr>
          <a:xfrm>
            <a:off x="1202919" y="284176"/>
            <a:ext cx="9784080" cy="1508760"/>
          </a:xfrm>
        </p:spPr>
        <p:txBody>
          <a:bodyPr>
            <a:normAutofit/>
          </a:bodyPr>
          <a:lstStyle/>
          <a:p>
            <a:r>
              <a:rPr lang="pl-PL" sz="3600" dirty="0"/>
              <a:t>Kaj</a:t>
            </a:r>
            <a:r>
              <a:rPr lang="en-US" sz="3600" dirty="0"/>
              <a:t> </a:t>
            </a:r>
            <a:r>
              <a:rPr lang="en-US" sz="3600" dirty="0">
                <a:solidFill>
                  <a:srgbClr val="E51F40"/>
                </a:solidFill>
              </a:rPr>
              <a:t>NI </a:t>
            </a:r>
            <a:r>
              <a:rPr lang="en-US" sz="3600" dirty="0"/>
              <a:t>I</a:t>
            </a:r>
            <a:r>
              <a:rPr lang="sl-SI" sz="3600" dirty="0" err="1"/>
              <a:t>nformacija</a:t>
            </a:r>
            <a:r>
              <a:rPr lang="sl-SI" sz="3600" dirty="0"/>
              <a:t> </a:t>
            </a:r>
            <a:r>
              <a:rPr lang="en-US" sz="3600" dirty="0"/>
              <a:t>J</a:t>
            </a:r>
            <a:r>
              <a:rPr lang="sl-SI" sz="3600" dirty="0" err="1"/>
              <a:t>avnega</a:t>
            </a:r>
            <a:r>
              <a:rPr lang="sl-SI" sz="3600" dirty="0"/>
              <a:t> </a:t>
            </a:r>
            <a:r>
              <a:rPr lang="en-US" sz="3600" dirty="0"/>
              <a:t>Z</a:t>
            </a:r>
            <a:r>
              <a:rPr lang="sl-SI" sz="3600" dirty="0" err="1"/>
              <a:t>načaja</a:t>
            </a:r>
            <a:r>
              <a:rPr lang="en-US" sz="3600" dirty="0"/>
              <a:t>?</a:t>
            </a:r>
            <a:r>
              <a:rPr lang="sl-SI" sz="3600" dirty="0"/>
              <a:t> </a:t>
            </a:r>
          </a:p>
        </p:txBody>
      </p:sp>
      <p:sp>
        <p:nvSpPr>
          <p:cNvPr id="3" name="Content Placeholder 2">
            <a:extLst>
              <a:ext uri="{FF2B5EF4-FFF2-40B4-BE49-F238E27FC236}">
                <a16:creationId xmlns:a16="http://schemas.microsoft.com/office/drawing/2014/main" id="{1BD7E438-7001-C609-B1DA-1586EBFE2E24}"/>
              </a:ext>
            </a:extLst>
          </p:cNvPr>
          <p:cNvSpPr>
            <a:spLocks noGrp="1"/>
          </p:cNvSpPr>
          <p:nvPr>
            <p:ph idx="1"/>
          </p:nvPr>
        </p:nvSpPr>
        <p:spPr/>
        <p:txBody>
          <a:bodyPr/>
          <a:lstStyle/>
          <a:p>
            <a:r>
              <a:rPr lang="en-US" dirty="0" err="1">
                <a:solidFill>
                  <a:schemeClr val="bg1"/>
                </a:solidFill>
                <a:latin typeface="Arial" panose="020B0604020202020204" pitchFamily="34" charset="0"/>
                <a:cs typeface="Arial" panose="020B0604020202020204" pitchFamily="34" charset="0"/>
              </a:rPr>
              <a:t>podatki</a:t>
            </a:r>
            <a:r>
              <a:rPr lang="en-US" dirty="0">
                <a:solidFill>
                  <a:schemeClr val="bg1"/>
                </a:solidFill>
                <a:latin typeface="Arial" panose="020B0604020202020204" pitchFamily="34" charset="0"/>
                <a:cs typeface="Arial" panose="020B0604020202020204" pitchFamily="34" charset="0"/>
              </a:rPr>
              <a:t>, ki bi </a:t>
            </a:r>
            <a:r>
              <a:rPr lang="en-US" dirty="0" err="1">
                <a:latin typeface="Arial" panose="020B0604020202020204" pitchFamily="34" charset="0"/>
                <a:cs typeface="Arial" panose="020B0604020202020204" pitchFamily="34" charset="0"/>
              </a:rPr>
              <a:t>škodovali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izvedbi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upravnega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postopka</a:t>
            </a:r>
            <a:r>
              <a:rPr lang="en-US" dirty="0">
                <a:latin typeface="Arial" panose="020B0604020202020204" pitchFamily="34" charset="0"/>
                <a:cs typeface="Arial" panose="020B0604020202020204" pitchFamily="34" charset="0"/>
              </a:rPr>
              <a:t> </a:t>
            </a:r>
          </a:p>
          <a:p>
            <a:r>
              <a:rPr lang="en-US" dirty="0" err="1">
                <a:solidFill>
                  <a:schemeClr val="bg1"/>
                </a:solidFill>
                <a:latin typeface="Arial" panose="020B0604020202020204" pitchFamily="34" charset="0"/>
                <a:cs typeface="Arial" panose="020B0604020202020204" pitchFamily="34" charset="0"/>
              </a:rPr>
              <a:t>podatki</a:t>
            </a:r>
            <a:r>
              <a:rPr lang="en-US" dirty="0">
                <a:solidFill>
                  <a:schemeClr val="bg1"/>
                </a:solidFill>
                <a:latin typeface="Arial" panose="020B0604020202020204" pitchFamily="34" charset="0"/>
                <a:cs typeface="Arial" panose="020B0604020202020204" pitchFamily="34" charset="0"/>
              </a:rPr>
              <a:t>, ki bi </a:t>
            </a:r>
            <a:r>
              <a:rPr lang="en-US" dirty="0" err="1">
                <a:latin typeface="Arial" panose="020B0604020202020204" pitchFamily="34" charset="0"/>
                <a:cs typeface="Arial" panose="020B0604020202020204" pitchFamily="34" charset="0"/>
              </a:rPr>
              <a:t>škodovali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izvedbi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pravdnega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nepravdnega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drugega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sodnega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postopka</a:t>
            </a:r>
            <a:r>
              <a:rPr lang="en-US" dirty="0">
                <a:latin typeface="Arial" panose="020B0604020202020204" pitchFamily="34" charset="0"/>
                <a:cs typeface="Arial" panose="020B0604020202020204" pitchFamily="34" charset="0"/>
              </a:rPr>
              <a:t> </a:t>
            </a:r>
          </a:p>
          <a:p>
            <a:r>
              <a:rPr lang="pl-PL" dirty="0">
                <a:solidFill>
                  <a:schemeClr val="bg1"/>
                </a:solidFill>
                <a:latin typeface="Arial" panose="020B0604020202020204" pitchFamily="34" charset="0"/>
                <a:cs typeface="Arial" panose="020B0604020202020204" pitchFamily="34" charset="0"/>
              </a:rPr>
              <a:t>podatki iz </a:t>
            </a:r>
            <a:r>
              <a:rPr lang="pl-PL" dirty="0">
                <a:latin typeface="Arial" panose="020B0604020202020204" pitchFamily="34" charset="0"/>
                <a:cs typeface="Arial" panose="020B0604020202020204" pitchFamily="34" charset="0"/>
              </a:rPr>
              <a:t>dokumenta, ki je v postopku izdelave</a:t>
            </a:r>
            <a:endParaRPr lang="en-US" dirty="0">
              <a:latin typeface="Arial" panose="020B0604020202020204" pitchFamily="34" charset="0"/>
              <a:cs typeface="Arial" panose="020B0604020202020204" pitchFamily="34" charset="0"/>
            </a:endParaRPr>
          </a:p>
          <a:p>
            <a:r>
              <a:rPr lang="pl-PL" dirty="0">
                <a:solidFill>
                  <a:schemeClr val="bg1"/>
                </a:solidFill>
                <a:latin typeface="Arial" panose="020B0604020202020204" pitchFamily="34" charset="0"/>
                <a:cs typeface="Arial" panose="020B0604020202020204" pitchFamily="34" charset="0"/>
              </a:rPr>
              <a:t>podatki </a:t>
            </a:r>
            <a:r>
              <a:rPr lang="pl-PL" dirty="0">
                <a:latin typeface="Arial" panose="020B0604020202020204" pitchFamily="34" charset="0"/>
                <a:cs typeface="Arial" panose="020B0604020202020204" pitchFamily="34" charset="0"/>
              </a:rPr>
              <a:t>o naravni oziroma kulturni vrednoti</a:t>
            </a:r>
            <a:r>
              <a:rPr lang="en-US" dirty="0">
                <a:latin typeface="Arial" panose="020B0604020202020204" pitchFamily="34" charset="0"/>
                <a:cs typeface="Arial" panose="020B0604020202020204" pitchFamily="34" charset="0"/>
              </a:rPr>
              <a:t> z </a:t>
            </a:r>
            <a:r>
              <a:rPr lang="en-US" dirty="0" err="1">
                <a:latin typeface="Arial" panose="020B0604020202020204" pitchFamily="34" charset="0"/>
                <a:cs typeface="Arial" panose="020B0604020202020204" pitchFamily="34" charset="0"/>
              </a:rPr>
              <a:t>namenom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varovanja</a:t>
            </a:r>
            <a:r>
              <a:rPr lang="en-US" dirty="0">
                <a:latin typeface="Arial" panose="020B0604020202020204" pitchFamily="34" charset="0"/>
                <a:cs typeface="Arial" panose="020B0604020202020204" pitchFamily="34" charset="0"/>
              </a:rPr>
              <a:t> le-</a:t>
            </a:r>
            <a:r>
              <a:rPr lang="en-US" dirty="0" err="1">
                <a:latin typeface="Arial" panose="020B0604020202020204" pitchFamily="34" charset="0"/>
                <a:cs typeface="Arial" panose="020B0604020202020204" pitchFamily="34" charset="0"/>
              </a:rPr>
              <a:t>te</a:t>
            </a:r>
            <a:endParaRPr lang="en-US" dirty="0">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podatki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iz</a:t>
            </a:r>
            <a:r>
              <a:rPr lang="en-US" dirty="0">
                <a:solidFill>
                  <a:schemeClr val="bg1"/>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dokumenta</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notranjem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delovanju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oziroma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dejavnosti</a:t>
            </a:r>
            <a:r>
              <a:rPr lang="en-US" dirty="0">
                <a:latin typeface="Arial" panose="020B0604020202020204" pitchFamily="34" charset="0"/>
                <a:cs typeface="Arial" panose="020B0604020202020204" pitchFamily="34" charset="0"/>
              </a:rPr>
              <a:t> organa</a:t>
            </a:r>
          </a:p>
          <a:p>
            <a:endParaRPr lang="sl-SI" dirty="0"/>
          </a:p>
        </p:txBody>
      </p:sp>
    </p:spTree>
    <p:extLst>
      <p:ext uri="{BB962C8B-B14F-4D97-AF65-F5344CB8AC3E}">
        <p14:creationId xmlns:p14="http://schemas.microsoft.com/office/powerpoint/2010/main" val="3755278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1">
      <a:dk1>
        <a:srgbClr val="834AD1"/>
      </a:dk1>
      <a:lt1>
        <a:srgbClr val="9D5BD7"/>
      </a:lt1>
      <a:dk2>
        <a:srgbClr val="D2D2D2"/>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2b4e02f-fa1e-4954-9536-d157986da31f" xsi:nil="true"/>
    <lcf76f155ced4ddcb4097134ff3c332f xmlns="f0a84364-7cfd-4677-b532-86b21821ee2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56BD7AF782D54D989A8EB9808DC7DE" ma:contentTypeVersion="20" ma:contentTypeDescription="Create a new document." ma:contentTypeScope="" ma:versionID="019549a6a73d53b059bd7fa33ad87f57">
  <xsd:schema xmlns:xsd="http://www.w3.org/2001/XMLSchema" xmlns:xs="http://www.w3.org/2001/XMLSchema" xmlns:p="http://schemas.microsoft.com/office/2006/metadata/properties" xmlns:ns1="http://schemas.microsoft.com/sharepoint/v3" xmlns:ns2="f0a84364-7cfd-4677-b532-86b21821ee2c" xmlns:ns3="b2b4e02f-fa1e-4954-9536-d157986da31f" targetNamespace="http://schemas.microsoft.com/office/2006/metadata/properties" ma:root="true" ma:fieldsID="1a4da6bed1cf182cc5f280787c6a6bfa" ns1:_="" ns2:_="" ns3:_="">
    <xsd:import namespace="http://schemas.microsoft.com/sharepoint/v3"/>
    <xsd:import namespace="f0a84364-7cfd-4677-b532-86b21821ee2c"/>
    <xsd:import namespace="b2b4e02f-fa1e-4954-9536-d157986da3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a84364-7cfd-4677-b532-86b21821e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d85dcc-d5fa-408e-a42f-cb98906050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b4e02f-fa1e-4954-9536-d157986da31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1f9b03-a56f-47d9-87b6-c5bea77eb82e}" ma:internalName="TaxCatchAll" ma:showField="CatchAllData" ma:web="b2b4e02f-fa1e-4954-9536-d157986da3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8124A0-A19A-4687-B4AF-0D2332937BEC}">
  <ds:schemaRefs>
    <ds:schemaRef ds:uri="http://schemas.microsoft.com/sharepoint/v3"/>
    <ds:schemaRef ds:uri="f0a84364-7cfd-4677-b532-86b21821ee2c"/>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b2b4e02f-fa1e-4954-9536-d157986da31f"/>
    <ds:schemaRef ds:uri="http://purl.org/dc/dcmitype/"/>
    <ds:schemaRef ds:uri="http://purl.org/dc/terms/"/>
  </ds:schemaRefs>
</ds:datastoreItem>
</file>

<file path=customXml/itemProps2.xml><?xml version="1.0" encoding="utf-8"?>
<ds:datastoreItem xmlns:ds="http://schemas.openxmlformats.org/officeDocument/2006/customXml" ds:itemID="{CBF194B3-CFF6-454C-93EA-545231487211}">
  <ds:schemaRefs>
    <ds:schemaRef ds:uri="http://schemas.microsoft.com/sharepoint/v3/contenttype/forms"/>
  </ds:schemaRefs>
</ds:datastoreItem>
</file>

<file path=customXml/itemProps3.xml><?xml version="1.0" encoding="utf-8"?>
<ds:datastoreItem xmlns:ds="http://schemas.openxmlformats.org/officeDocument/2006/customXml" ds:itemID="{5EFE3BC9-F09F-4D33-A225-1EBC3EF18097}"/>
</file>

<file path=docProps/app.xml><?xml version="1.0" encoding="utf-8"?>
<Properties xmlns="http://schemas.openxmlformats.org/officeDocument/2006/extended-properties" xmlns:vt="http://schemas.openxmlformats.org/officeDocument/2006/docPropsVTypes">
  <Template>Banded</Template>
  <TotalTime>314</TotalTime>
  <Words>2496</Words>
  <Application>Microsoft Office PowerPoint</Application>
  <PresentationFormat>Širokozaslonsko</PresentationFormat>
  <Paragraphs>169</Paragraphs>
  <Slides>29</Slides>
  <Notes>17</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29</vt:i4>
      </vt:variant>
    </vt:vector>
  </HeadingPairs>
  <TitlesOfParts>
    <vt:vector size="35" baseType="lpstr">
      <vt:lpstr>Arial</vt:lpstr>
      <vt:lpstr>Calibri</vt:lpstr>
      <vt:lpstr>Corbel</vt:lpstr>
      <vt:lpstr>Segoe UI</vt:lpstr>
      <vt:lpstr>Wingdings</vt:lpstr>
      <vt:lpstr>Banded</vt:lpstr>
      <vt:lpstr>VPRAŠAJ DRŽAVO:  enostaven dostop do informacij  javnega značaja</vt:lpstr>
      <vt:lpstr> </vt:lpstr>
      <vt:lpstr>PRAVICA DO obveščenosti</vt:lpstr>
      <vt:lpstr>ZAKON O DOSTOPU DO INFORMACIJ JAVNEGA ZNAČAJA</vt:lpstr>
      <vt:lpstr>SLABA SEZNANJENOST s to pravico</vt:lpstr>
      <vt:lpstr>1. Informacija javnega značaja</vt:lpstr>
      <vt:lpstr>PowerPointova predstavitev</vt:lpstr>
      <vt:lpstr>Kaj NI Informacija Javnega Značaja? </vt:lpstr>
      <vt:lpstr>Kaj NI Informacija Javnega Značaja? </vt:lpstr>
      <vt:lpstr>Primer iz prakse </vt:lpstr>
      <vt:lpstr>2. Prosilci za informacije javnega značaja</vt:lpstr>
      <vt:lpstr>3. ZAVEZANCI za posredovanje informacij </vt:lpstr>
      <vt:lpstr>PRIMER IZ PRAKSE</vt:lpstr>
      <vt:lpstr>4. Dostop do informacij javnega značaja</vt:lpstr>
      <vt:lpstr>5. Obravnava zahteve</vt:lpstr>
      <vt:lpstr>DOSTOP V PRAKSI</vt:lpstr>
      <vt:lpstr>PRIMER IZ PRAKSE</vt:lpstr>
      <vt:lpstr>PowerPointova predstavitev</vt:lpstr>
      <vt:lpstr>Angleška digitalna rešitev alaveteli</vt:lpstr>
      <vt:lpstr>PowerPointova predstavitev</vt:lpstr>
      <vt:lpstr> </vt:lpstr>
      <vt:lpstr>PowerPointova predstavitev</vt:lpstr>
      <vt:lpstr>PowerPointova predstavitev</vt:lpstr>
      <vt:lpstr>PowerPointova predstavitev</vt:lpstr>
      <vt:lpstr>PowerPointova predstavitev</vt:lpstr>
      <vt:lpstr>PowerPointova predstavitev</vt:lpstr>
      <vt:lpstr>Izobraževanja o pravici in o platformi</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DOSTOP DO INFORMACIJ  JAVNEGA ZNAČAJA</dc:title>
  <dc:creator>Jernej Trebežnik (TI SI)</dc:creator>
  <cp:lastModifiedBy>Maruša Babnik</cp:lastModifiedBy>
  <cp:revision>12</cp:revision>
  <dcterms:created xsi:type="dcterms:W3CDTF">2023-10-18T09:58:21Z</dcterms:created>
  <dcterms:modified xsi:type="dcterms:W3CDTF">2024-01-31T19:49:35Z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0x0101000356BD7AF782D54D989A8EB9808DC7DE</vt:lpwstr>
  </property>
  <property fmtid="{D5CDD505-2E9C-101B-9397-08002B2CF9AE}" pid="3" name="MediaServiceImageTags">
    <vt:lpwstr/>
  </property>
</Properties>
</file>